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Proxima Nova"/>
      <p:regular r:id="rId28"/>
      <p:bold r:id="rId29"/>
      <p:italic r:id="rId30"/>
      <p:boldItalic r:id="rId31"/>
    </p:embeddedFont>
    <p:embeddedFont>
      <p:font typeface="Montserrat Black"/>
      <p:bold r:id="rId32"/>
      <p:boldItalic r:id="rId33"/>
    </p:embeddedFont>
    <p:embeddedFont>
      <p:font typeface="Roboto Mono Light"/>
      <p:regular r:id="rId34"/>
      <p:bold r:id="rId35"/>
      <p:italic r:id="rId36"/>
      <p:boldItalic r:id="rId37"/>
    </p:embeddedFont>
    <p:embeddedFont>
      <p:font typeface="Montserrat"/>
      <p:regular r:id="rId38"/>
      <p:bold r:id="rId39"/>
      <p:italic r:id="rId40"/>
      <p:boldItalic r:id="rId41"/>
    </p:embeddedFont>
    <p:embeddedFont>
      <p:font typeface="Source Code Pro"/>
      <p:regular r:id="rId42"/>
      <p:bold r:id="rId43"/>
      <p:italic r:id="rId44"/>
      <p:boldItalic r:id="rId45"/>
    </p:embeddedFont>
    <p:embeddedFont>
      <p:font typeface="Roboto Mono"/>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italic.fntdata"/><Relationship Id="rId42" Type="http://schemas.openxmlformats.org/officeDocument/2006/relationships/font" Target="fonts/SourceCodePro-regular.fntdata"/><Relationship Id="rId41" Type="http://schemas.openxmlformats.org/officeDocument/2006/relationships/font" Target="fonts/Montserrat-boldItalic.fntdata"/><Relationship Id="rId44" Type="http://schemas.openxmlformats.org/officeDocument/2006/relationships/font" Target="fonts/SourceCodePro-italic.fntdata"/><Relationship Id="rId43" Type="http://schemas.openxmlformats.org/officeDocument/2006/relationships/font" Target="fonts/SourceCodePro-bold.fntdata"/><Relationship Id="rId46" Type="http://schemas.openxmlformats.org/officeDocument/2006/relationships/font" Target="fonts/RobotoMono-regular.fntdata"/><Relationship Id="rId45" Type="http://schemas.openxmlformats.org/officeDocument/2006/relationships/font" Target="fonts/SourceCodePr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Mono-italic.fntdata"/><Relationship Id="rId47" Type="http://schemas.openxmlformats.org/officeDocument/2006/relationships/font" Target="fonts/RobotoMono-bold.fntdata"/><Relationship Id="rId49" Type="http://schemas.openxmlformats.org/officeDocument/2006/relationships/font" Target="fonts/RobotoMon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roximaNova-boldItalic.fntdata"/><Relationship Id="rId30" Type="http://schemas.openxmlformats.org/officeDocument/2006/relationships/font" Target="fonts/ProximaNova-italic.fntdata"/><Relationship Id="rId33" Type="http://schemas.openxmlformats.org/officeDocument/2006/relationships/font" Target="fonts/MontserratBlack-boldItalic.fntdata"/><Relationship Id="rId32" Type="http://schemas.openxmlformats.org/officeDocument/2006/relationships/font" Target="fonts/MontserratBlack-bold.fntdata"/><Relationship Id="rId35" Type="http://schemas.openxmlformats.org/officeDocument/2006/relationships/font" Target="fonts/RobotoMonoLight-bold.fntdata"/><Relationship Id="rId34" Type="http://schemas.openxmlformats.org/officeDocument/2006/relationships/font" Target="fonts/RobotoMonoLight-regular.fntdata"/><Relationship Id="rId37" Type="http://schemas.openxmlformats.org/officeDocument/2006/relationships/font" Target="fonts/RobotoMonoLight-boldItalic.fntdata"/><Relationship Id="rId36" Type="http://schemas.openxmlformats.org/officeDocument/2006/relationships/font" Target="fonts/RobotoMonoLight-italic.fntdata"/><Relationship Id="rId39" Type="http://schemas.openxmlformats.org/officeDocument/2006/relationships/font" Target="fonts/Montserrat-bold.fntdata"/><Relationship Id="rId38" Type="http://schemas.openxmlformats.org/officeDocument/2006/relationships/font" Target="fonts/Montserrat-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ProximaNova-regular.fntdata"/><Relationship Id="rId27" Type="http://schemas.openxmlformats.org/officeDocument/2006/relationships/slide" Target="slides/slide22.xml"/><Relationship Id="rId29" Type="http://schemas.openxmlformats.org/officeDocument/2006/relationships/font" Target="fonts/ProximaNova-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c6f90357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c6f9035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3cacb56a64_6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3cacb56a64_6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major events that accounts for the dip and high. </a:t>
            </a:r>
            <a:endParaRPr/>
          </a:p>
          <a:p>
            <a:pPr indent="-317500" lvl="0" marL="457200" rtl="0" algn="l">
              <a:spcBef>
                <a:spcPts val="0"/>
              </a:spcBef>
              <a:spcAft>
                <a:spcPts val="0"/>
              </a:spcAft>
              <a:buSzPts val="1400"/>
              <a:buAutoNum type="arabicPeriod"/>
            </a:pPr>
            <a:r>
              <a:rPr lang="en"/>
              <a:t>COVID</a:t>
            </a:r>
            <a:endParaRPr/>
          </a:p>
          <a:p>
            <a:pPr indent="-317500" lvl="0" marL="457200" rtl="0" algn="l">
              <a:spcBef>
                <a:spcPts val="0"/>
              </a:spcBef>
              <a:spcAft>
                <a:spcPts val="0"/>
              </a:spcAft>
              <a:buSzPts val="1400"/>
              <a:buAutoNum type="arabicPeriod"/>
            </a:pPr>
            <a:r>
              <a:rPr lang="en"/>
              <a:t>George Floyd</a:t>
            </a:r>
            <a:endParaRPr/>
          </a:p>
          <a:p>
            <a:pPr indent="0" lvl="0" marL="0" rtl="0" algn="l">
              <a:lnSpc>
                <a:spcPct val="115000"/>
              </a:lnSpc>
              <a:spcBef>
                <a:spcPts val="1200"/>
              </a:spcBef>
              <a:spcAft>
                <a:spcPts val="0"/>
              </a:spcAft>
              <a:buNone/>
            </a:pPr>
            <a:r>
              <a:rPr lang="en"/>
              <a:t>breaking into and looting several stores</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None/>
            </a:pPr>
            <a:r>
              <a:rPr lang="en" sz="1200">
                <a:solidFill>
                  <a:srgbClr val="171C2C"/>
                </a:solidFill>
                <a:highlight>
                  <a:srgbClr val="FFFFFF"/>
                </a:highlight>
              </a:rPr>
              <a:t>Verbally threatening</a:t>
            </a:r>
            <a:endParaRPr sz="1200">
              <a:solidFill>
                <a:srgbClr val="171C2C"/>
              </a:solidFill>
              <a:highlight>
                <a:srgbClr val="FFFFFF"/>
              </a:highlight>
            </a:endParaRPr>
          </a:p>
          <a:p>
            <a:pPr indent="0" lvl="0" marL="0" rtl="0" algn="l">
              <a:lnSpc>
                <a:spcPct val="115000"/>
              </a:lnSpc>
              <a:spcBef>
                <a:spcPts val="1200"/>
              </a:spcBef>
              <a:spcAft>
                <a:spcPts val="0"/>
              </a:spcAft>
              <a:buNone/>
            </a:pPr>
            <a:r>
              <a:rPr lang="en" sz="1200">
                <a:solidFill>
                  <a:srgbClr val="171C2C"/>
                </a:solidFill>
                <a:highlight>
                  <a:srgbClr val="FFFFFF"/>
                </a:highlight>
              </a:rPr>
              <a:t>Raising a fist</a:t>
            </a:r>
            <a:endParaRPr sz="1200">
              <a:solidFill>
                <a:srgbClr val="171C2C"/>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a:t>Multiple KCPD vehicles were damaged, including one that was set on fire. Demonstrators also set a television news station vehicle ablaze.</a:t>
            </a:r>
            <a:endParaRPr b="1" sz="1400">
              <a:solidFill>
                <a:srgbClr val="FFFFFF"/>
              </a:solidFill>
              <a:highlight>
                <a:srgbClr val="D93B38"/>
              </a:highlight>
              <a:latin typeface="Montserrat"/>
              <a:ea typeface="Montserrat"/>
              <a:cs typeface="Montserrat"/>
              <a:sym typeface="Montserrat"/>
            </a:endParaRPr>
          </a:p>
          <a:p>
            <a:pPr indent="0" lvl="0" marL="0" rtl="0" algn="l">
              <a:spcBef>
                <a:spcPts val="12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3cacb56a64_6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3cacb56a64_6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SUN SAT peak</a:t>
            </a:r>
            <a:endParaRPr/>
          </a:p>
          <a:p>
            <a:pPr indent="0" lvl="0" marL="0" rtl="0" algn="l">
              <a:spcBef>
                <a:spcPts val="0"/>
              </a:spcBef>
              <a:spcAft>
                <a:spcPts val="0"/>
              </a:spcAft>
              <a:buNone/>
            </a:pPr>
            <a:r>
              <a:rPr lang="en"/>
              <a:t>3PM and 10PM conditional formatting Excel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Bar Graph, line graph - Excel</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3cacc07be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3cacc07be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SUN SAT peak</a:t>
            </a:r>
            <a:endParaRPr/>
          </a:p>
          <a:p>
            <a:pPr indent="0" lvl="0" marL="0" rtl="0" algn="l">
              <a:spcBef>
                <a:spcPts val="0"/>
              </a:spcBef>
              <a:spcAft>
                <a:spcPts val="0"/>
              </a:spcAft>
              <a:buNone/>
            </a:pPr>
            <a:r>
              <a:rPr lang="en"/>
              <a:t>3PM and 10PM conditional formatting Excel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Bar Graph, line graph - Excel</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3cacb56a64_6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3cacb56a64_6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EPD </a:t>
            </a:r>
            <a:endParaRPr/>
          </a:p>
          <a:p>
            <a:pPr indent="0" lvl="0" marL="0" rtl="0" algn="l">
              <a:spcBef>
                <a:spcPts val="0"/>
              </a:spcBef>
              <a:spcAft>
                <a:spcPts val="0"/>
              </a:spcAft>
              <a:buNone/>
            </a:pPr>
            <a:r>
              <a:rPr lang="en"/>
              <a:t>MPD</a:t>
            </a:r>
            <a:endParaRPr/>
          </a:p>
          <a:p>
            <a:pPr indent="0" lvl="0" marL="0" rtl="0" algn="l">
              <a:spcBef>
                <a:spcPts val="0"/>
              </a:spcBef>
              <a:spcAft>
                <a:spcPts val="0"/>
              </a:spcAft>
              <a:buNone/>
            </a:pPr>
            <a:r>
              <a:rPr lang="en"/>
              <a:t>Treemap - Excel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3201/82997</a:t>
            </a:r>
            <a:endParaRPr/>
          </a:p>
          <a:p>
            <a:pPr indent="0" lvl="0" marL="0" rtl="0" algn="l">
              <a:spcBef>
                <a:spcPts val="0"/>
              </a:spcBef>
              <a:spcAft>
                <a:spcPts val="0"/>
              </a:spcAft>
              <a:buNone/>
            </a:pPr>
            <a:r>
              <a:rPr lang="en"/>
              <a:t>2858/90132</a:t>
            </a:r>
            <a:endParaRPr/>
          </a:p>
          <a:p>
            <a:pPr indent="0" lvl="0" marL="0" rtl="0" algn="l">
              <a:spcBef>
                <a:spcPts val="0"/>
              </a:spcBef>
              <a:spcAft>
                <a:spcPts val="0"/>
              </a:spcAft>
              <a:buNone/>
            </a:pPr>
            <a:r>
              <a:rPr lang="en"/>
              <a:t>2815/62720</a:t>
            </a:r>
            <a:endParaRPr/>
          </a:p>
          <a:p>
            <a:pPr indent="0" lvl="0" marL="0" rtl="0" algn="l">
              <a:spcBef>
                <a:spcPts val="0"/>
              </a:spcBef>
              <a:spcAft>
                <a:spcPts val="0"/>
              </a:spcAft>
              <a:buNone/>
            </a:pPr>
            <a:r>
              <a:rPr lang="en"/>
              <a:t>1195/81679</a:t>
            </a:r>
            <a:endParaRPr/>
          </a:p>
          <a:p>
            <a:pPr indent="0" lvl="0" marL="0" rtl="0" algn="l">
              <a:spcBef>
                <a:spcPts val="0"/>
              </a:spcBef>
              <a:spcAft>
                <a:spcPts val="0"/>
              </a:spcAft>
              <a:buNone/>
            </a:pPr>
            <a:r>
              <a:rPr lang="en"/>
              <a:t>1747/66847</a:t>
            </a:r>
            <a:endParaRPr/>
          </a:p>
          <a:p>
            <a:pPr indent="0" lvl="0" marL="0" rtl="0" algn="l">
              <a:spcBef>
                <a:spcPts val="0"/>
              </a:spcBef>
              <a:spcAft>
                <a:spcPts val="0"/>
              </a:spcAft>
              <a:buNone/>
            </a:pPr>
            <a:r>
              <a:rPr lang="en"/>
              <a:t>819/75412</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3cacb56a6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3cacb56a6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3cacb56a64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3cacb56a6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3cacb56a64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3cacb56a64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3cacc07be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3cacc07be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3d020358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3d020358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3d0203583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3d0203583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3cacb56a64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3cacb56a64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3d0203583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3d0203583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3dbc64ab7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3dbc64ab7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3d1aa133e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3d1aa133e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3ca753b35c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3ca753b35c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lang="en" sz="1800">
                <a:solidFill>
                  <a:schemeClr val="dk1"/>
                </a:solidFill>
                <a:latin typeface="Proxima Nova"/>
                <a:ea typeface="Proxima Nova"/>
                <a:cs typeface="Proxima Nova"/>
                <a:sym typeface="Proxima Nova"/>
              </a:rPr>
              <a:t>Our team decided  to focus on 2020 Kansa City Police Department because of they different cultural background. As Covid 19 increased the numbers of deaths, most of the death was confined to Black and Hispanic ethnic groups. In addition, during the crises, everyone was ordered to isolate at  their  houses 24/7. This increased domestic violence, child abuse, and other stress related crimes. This was compounded by the fact that lower income jobs were unable to transition to working from home like white privilege jobs.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3ca753b35c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3ca753b35c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3c872648cb_0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3c872648c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3c872648cb_0_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3c872648c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3c872648cb_0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3c872648c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3ca753b35c_1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3ca753b35c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3cacb56a64_6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3cacb56a64_6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29.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1.png"/><Relationship Id="rId5"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6.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24.png"/><Relationship Id="rId5"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15.png"/><Relationship Id="rId5" Type="http://schemas.openxmlformats.org/officeDocument/2006/relationships/image" Target="../media/image23.jpg"/><Relationship Id="rId6" Type="http://schemas.openxmlformats.org/officeDocument/2006/relationships/image" Target="../media/image2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data.kcmo.org/stories/s/bjne-3p72" TargetMode="External"/><Relationship Id="rId4" Type="http://schemas.openxmlformats.org/officeDocument/2006/relationships/image" Target="../media/image20.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12.png"/><Relationship Id="rId7"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44034" l="5398" r="7112" t="3058"/>
          <a:stretch/>
        </p:blipFill>
        <p:spPr>
          <a:xfrm>
            <a:off x="0" y="1001950"/>
            <a:ext cx="9143999" cy="4490173"/>
          </a:xfrm>
          <a:prstGeom prst="rect">
            <a:avLst/>
          </a:prstGeom>
          <a:noFill/>
          <a:ln>
            <a:noFill/>
          </a:ln>
        </p:spPr>
      </p:pic>
      <p:sp>
        <p:nvSpPr>
          <p:cNvPr id="55" name="Google Shape;55;p13"/>
          <p:cNvSpPr txBox="1"/>
          <p:nvPr>
            <p:ph idx="4294967295" type="ctrTitle"/>
          </p:nvPr>
        </p:nvSpPr>
        <p:spPr>
          <a:xfrm>
            <a:off x="441400" y="547950"/>
            <a:ext cx="8227200" cy="1215000"/>
          </a:xfrm>
          <a:prstGeom prst="rect">
            <a:avLst/>
          </a:prstGeom>
          <a:noFill/>
          <a:ln>
            <a:noFill/>
          </a:ln>
        </p:spPr>
        <p:txBody>
          <a:bodyPr anchorCtr="0" anchor="t" bIns="91425" lIns="91425" spcFirstLastPara="1" rIns="91425" wrap="square" tIns="91425">
            <a:noAutofit/>
          </a:bodyPr>
          <a:lstStyle/>
          <a:p>
            <a:pPr indent="0" lvl="0" marL="0" rtl="0" algn="l">
              <a:lnSpc>
                <a:spcPct val="144000"/>
              </a:lnSpc>
              <a:spcBef>
                <a:spcPts val="0"/>
              </a:spcBef>
              <a:spcAft>
                <a:spcPts val="0"/>
              </a:spcAft>
              <a:buNone/>
            </a:pPr>
            <a:r>
              <a:rPr b="1" lang="en" sz="3600">
                <a:solidFill>
                  <a:schemeClr val="lt1"/>
                </a:solidFill>
                <a:highlight>
                  <a:srgbClr val="FFD966"/>
                </a:highlight>
                <a:latin typeface="Roboto Mono"/>
                <a:ea typeface="Roboto Mono"/>
                <a:cs typeface="Roboto Mono"/>
                <a:sym typeface="Roboto Mono"/>
              </a:rPr>
              <a:t>EXPLORATORY DATA ANALYSIS</a:t>
            </a:r>
            <a:r>
              <a:rPr b="1" lang="en" sz="3200">
                <a:solidFill>
                  <a:schemeClr val="lt1"/>
                </a:solidFill>
                <a:highlight>
                  <a:srgbClr val="FFD966"/>
                </a:highlight>
                <a:latin typeface="Roboto Mono"/>
                <a:ea typeface="Roboto Mono"/>
                <a:cs typeface="Roboto Mono"/>
                <a:sym typeface="Roboto Mono"/>
              </a:rPr>
              <a:t> </a:t>
            </a:r>
            <a:endParaRPr b="1" sz="3200">
              <a:solidFill>
                <a:schemeClr val="lt1"/>
              </a:solidFill>
              <a:highlight>
                <a:srgbClr val="FFD966"/>
              </a:highlight>
              <a:latin typeface="Roboto Mono"/>
              <a:ea typeface="Roboto Mono"/>
              <a:cs typeface="Roboto Mono"/>
              <a:sym typeface="Roboto Mono"/>
            </a:endParaRPr>
          </a:p>
          <a:p>
            <a:pPr indent="0" lvl="0" marL="0" rtl="0" algn="l">
              <a:lnSpc>
                <a:spcPct val="144000"/>
              </a:lnSpc>
              <a:spcBef>
                <a:spcPts val="0"/>
              </a:spcBef>
              <a:spcAft>
                <a:spcPts val="0"/>
              </a:spcAft>
              <a:buClr>
                <a:schemeClr val="dk1"/>
              </a:buClr>
              <a:buSzPts val="1100"/>
              <a:buFont typeface="Arial"/>
              <a:buNone/>
            </a:pPr>
            <a:r>
              <a:rPr lang="en" sz="1800">
                <a:solidFill>
                  <a:schemeClr val="lt1"/>
                </a:solidFill>
                <a:latin typeface="Roboto Mono"/>
                <a:ea typeface="Roboto Mono"/>
                <a:cs typeface="Roboto Mono"/>
                <a:sym typeface="Roboto Mono"/>
              </a:rPr>
              <a:t>Crime in Kansas City, MO - 2020</a:t>
            </a:r>
            <a:endParaRPr sz="1800">
              <a:solidFill>
                <a:schemeClr val="lt1"/>
              </a:solidFill>
              <a:latin typeface="Roboto Mono"/>
              <a:ea typeface="Roboto Mono"/>
              <a:cs typeface="Roboto Mono"/>
              <a:sym typeface="Roboto Mono"/>
            </a:endParaRPr>
          </a:p>
          <a:p>
            <a:pPr indent="0" lvl="0" marL="0" rtl="0" algn="l">
              <a:lnSpc>
                <a:spcPct val="144000"/>
              </a:lnSpc>
              <a:spcBef>
                <a:spcPts val="0"/>
              </a:spcBef>
              <a:spcAft>
                <a:spcPts val="0"/>
              </a:spcAft>
              <a:buClr>
                <a:schemeClr val="dk1"/>
              </a:buClr>
              <a:buSzPts val="1100"/>
              <a:buFont typeface="Arial"/>
              <a:buNone/>
            </a:pPr>
            <a:r>
              <a:t/>
            </a:r>
            <a:endParaRPr sz="2600">
              <a:solidFill>
                <a:schemeClr val="accent5"/>
              </a:solidFill>
              <a:latin typeface="Montserrat Black"/>
              <a:ea typeface="Montserrat Black"/>
              <a:cs typeface="Montserrat Black"/>
              <a:sym typeface="Montserrat Black"/>
            </a:endParaRPr>
          </a:p>
          <a:p>
            <a:pPr indent="0" lvl="0" marL="0" rtl="0" algn="l">
              <a:lnSpc>
                <a:spcPct val="144000"/>
              </a:lnSpc>
              <a:spcBef>
                <a:spcPts val="0"/>
              </a:spcBef>
              <a:spcAft>
                <a:spcPts val="0"/>
              </a:spcAft>
              <a:buClr>
                <a:schemeClr val="dk1"/>
              </a:buClr>
              <a:buSzPts val="1100"/>
              <a:buFont typeface="Arial"/>
              <a:buNone/>
            </a:pPr>
            <a:r>
              <a:t/>
            </a:r>
            <a:endParaRPr sz="2600">
              <a:solidFill>
                <a:schemeClr val="accent5"/>
              </a:solidFill>
              <a:latin typeface="Montserrat Black"/>
              <a:ea typeface="Montserrat Black"/>
              <a:cs typeface="Montserrat Black"/>
              <a:sym typeface="Montserrat Black"/>
            </a:endParaRPr>
          </a:p>
        </p:txBody>
      </p:sp>
      <p:sp>
        <p:nvSpPr>
          <p:cNvPr id="56" name="Google Shape;56;p13"/>
          <p:cNvSpPr txBox="1"/>
          <p:nvPr>
            <p:ph idx="4294967295" type="subTitle"/>
          </p:nvPr>
        </p:nvSpPr>
        <p:spPr>
          <a:xfrm>
            <a:off x="441400" y="3508225"/>
            <a:ext cx="1331700" cy="1215000"/>
          </a:xfrm>
          <a:prstGeom prst="rect">
            <a:avLst/>
          </a:prstGeom>
          <a:noFill/>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 sz="600">
                <a:solidFill>
                  <a:schemeClr val="lt1"/>
                </a:solidFill>
                <a:latin typeface="Roboto Mono Light"/>
                <a:ea typeface="Roboto Mono Light"/>
                <a:cs typeface="Roboto Mono Light"/>
                <a:sym typeface="Roboto Mono Light"/>
              </a:rPr>
              <a:t>David Hyppolite</a:t>
            </a:r>
            <a:endParaRPr sz="600">
              <a:solidFill>
                <a:schemeClr val="lt1"/>
              </a:solidFill>
              <a:latin typeface="Roboto Mono Light"/>
              <a:ea typeface="Roboto Mono Light"/>
              <a:cs typeface="Roboto Mono Light"/>
              <a:sym typeface="Roboto Mono Light"/>
            </a:endParaRPr>
          </a:p>
          <a:p>
            <a:pPr indent="0" lvl="0" marL="0" rtl="0" algn="l">
              <a:lnSpc>
                <a:spcPct val="90000"/>
              </a:lnSpc>
              <a:spcBef>
                <a:spcPts val="1200"/>
              </a:spcBef>
              <a:spcAft>
                <a:spcPts val="0"/>
              </a:spcAft>
              <a:buNone/>
            </a:pPr>
            <a:r>
              <a:rPr lang="en" sz="600">
                <a:solidFill>
                  <a:schemeClr val="lt1"/>
                </a:solidFill>
                <a:latin typeface="Roboto Mono Light"/>
                <a:ea typeface="Roboto Mono Light"/>
                <a:cs typeface="Roboto Mono Light"/>
                <a:sym typeface="Roboto Mono Light"/>
              </a:rPr>
              <a:t>Maxwell Sylvestre</a:t>
            </a:r>
            <a:endParaRPr sz="600">
              <a:solidFill>
                <a:schemeClr val="lt1"/>
              </a:solidFill>
              <a:latin typeface="Roboto Mono Light"/>
              <a:ea typeface="Roboto Mono Light"/>
              <a:cs typeface="Roboto Mono Light"/>
              <a:sym typeface="Roboto Mono Light"/>
            </a:endParaRPr>
          </a:p>
          <a:p>
            <a:pPr indent="0" lvl="0" marL="0" rtl="0" algn="l">
              <a:lnSpc>
                <a:spcPct val="90000"/>
              </a:lnSpc>
              <a:spcBef>
                <a:spcPts val="1200"/>
              </a:spcBef>
              <a:spcAft>
                <a:spcPts val="0"/>
              </a:spcAft>
              <a:buNone/>
            </a:pPr>
            <a:r>
              <a:rPr lang="en" sz="600">
                <a:solidFill>
                  <a:schemeClr val="lt1"/>
                </a:solidFill>
                <a:latin typeface="Roboto Mono Light"/>
                <a:ea typeface="Roboto Mono Light"/>
                <a:cs typeface="Roboto Mono Light"/>
                <a:sym typeface="Roboto Mono Light"/>
              </a:rPr>
              <a:t>Tenzin Jigme</a:t>
            </a:r>
            <a:endParaRPr sz="600">
              <a:solidFill>
                <a:schemeClr val="lt1"/>
              </a:solidFill>
              <a:latin typeface="Roboto Mono Light"/>
              <a:ea typeface="Roboto Mono Light"/>
              <a:cs typeface="Roboto Mono Light"/>
              <a:sym typeface="Roboto Mono Light"/>
            </a:endParaRPr>
          </a:p>
          <a:p>
            <a:pPr indent="0" lvl="0" marL="0" rtl="0" algn="l">
              <a:lnSpc>
                <a:spcPct val="90000"/>
              </a:lnSpc>
              <a:spcBef>
                <a:spcPts val="1200"/>
              </a:spcBef>
              <a:spcAft>
                <a:spcPts val="1200"/>
              </a:spcAft>
              <a:buNone/>
            </a:pPr>
            <a:r>
              <a:rPr lang="en" sz="600">
                <a:solidFill>
                  <a:schemeClr val="lt1"/>
                </a:solidFill>
                <a:latin typeface="Roboto Mono Light"/>
                <a:ea typeface="Roboto Mono Light"/>
                <a:cs typeface="Roboto Mono Light"/>
                <a:sym typeface="Roboto Mono Light"/>
              </a:rPr>
              <a:t>Vagner Maidana </a:t>
            </a:r>
            <a:endParaRPr sz="600">
              <a:solidFill>
                <a:schemeClr val="lt1"/>
              </a:solidFill>
              <a:latin typeface="Roboto Mono Light"/>
              <a:ea typeface="Roboto Mono Light"/>
              <a:cs typeface="Roboto Mono Light"/>
              <a:sym typeface="Roboto Mono Light"/>
            </a:endParaRPr>
          </a:p>
        </p:txBody>
      </p:sp>
      <p:pic>
        <p:nvPicPr>
          <p:cNvPr id="57" name="Google Shape;57;p13"/>
          <p:cNvPicPr preferRelativeResize="0"/>
          <p:nvPr/>
        </p:nvPicPr>
        <p:blipFill>
          <a:blip r:embed="rId4">
            <a:alphaModFix/>
          </a:blip>
          <a:stretch>
            <a:fillRect/>
          </a:stretch>
        </p:blipFill>
        <p:spPr>
          <a:xfrm>
            <a:off x="8550694" y="4831799"/>
            <a:ext cx="479332" cy="2220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2"/>
          <p:cNvSpPr txBox="1"/>
          <p:nvPr>
            <p:ph type="title"/>
          </p:nvPr>
        </p:nvSpPr>
        <p:spPr>
          <a:xfrm>
            <a:off x="550250" y="360425"/>
            <a:ext cx="8282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SIMPLE ASSAULT </a:t>
            </a:r>
            <a:r>
              <a:rPr b="1" lang="en"/>
              <a:t>- EDA</a:t>
            </a:r>
            <a:endParaRPr b="1"/>
          </a:p>
        </p:txBody>
      </p:sp>
      <p:sp>
        <p:nvSpPr>
          <p:cNvPr id="167" name="Google Shape;167;p22"/>
          <p:cNvSpPr txBox="1"/>
          <p:nvPr>
            <p:ph idx="1" type="body"/>
          </p:nvPr>
        </p:nvSpPr>
        <p:spPr>
          <a:xfrm>
            <a:off x="550200" y="1317800"/>
            <a:ext cx="8043600" cy="325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68" name="Google Shape;168;p22"/>
          <p:cNvSpPr/>
          <p:nvPr/>
        </p:nvSpPr>
        <p:spPr>
          <a:xfrm>
            <a:off x="550250" y="933125"/>
            <a:ext cx="2010900" cy="84600"/>
          </a:xfrm>
          <a:prstGeom prst="rect">
            <a:avLst/>
          </a:prstGeom>
          <a:solidFill>
            <a:srgbClr val="CC0000"/>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
        <p:nvSpPr>
          <p:cNvPr id="169" name="Google Shape;169;p22"/>
          <p:cNvSpPr/>
          <p:nvPr/>
        </p:nvSpPr>
        <p:spPr>
          <a:xfrm>
            <a:off x="2561113" y="933125"/>
            <a:ext cx="2010900" cy="84600"/>
          </a:xfrm>
          <a:prstGeom prst="rect">
            <a:avLst/>
          </a:prstGeom>
          <a:solidFill>
            <a:srgbClr val="FFCC00"/>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
        <p:nvSpPr>
          <p:cNvPr id="170" name="Google Shape;170;p22"/>
          <p:cNvSpPr/>
          <p:nvPr/>
        </p:nvSpPr>
        <p:spPr>
          <a:xfrm>
            <a:off x="4571976" y="933125"/>
            <a:ext cx="2010900" cy="84600"/>
          </a:xfrm>
          <a:prstGeom prst="rect">
            <a:avLst/>
          </a:prstGeom>
          <a:solidFill>
            <a:srgbClr val="009900"/>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
        <p:nvSpPr>
          <p:cNvPr id="171" name="Google Shape;171;p22"/>
          <p:cNvSpPr/>
          <p:nvPr/>
        </p:nvSpPr>
        <p:spPr>
          <a:xfrm>
            <a:off x="6582839" y="933125"/>
            <a:ext cx="2010900" cy="84600"/>
          </a:xfrm>
          <a:prstGeom prst="rect">
            <a:avLst/>
          </a:prstGeom>
          <a:solidFill>
            <a:srgbClr val="3366FF"/>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
        <p:nvSpPr>
          <p:cNvPr id="172" name="Google Shape;172;p22"/>
          <p:cNvSpPr txBox="1"/>
          <p:nvPr/>
        </p:nvSpPr>
        <p:spPr>
          <a:xfrm>
            <a:off x="6529900" y="2973813"/>
            <a:ext cx="1710300" cy="44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800">
                <a:solidFill>
                  <a:schemeClr val="accent1"/>
                </a:solidFill>
              </a:rPr>
              <a:t>May 30</a:t>
            </a:r>
            <a:endParaRPr sz="800">
              <a:solidFill>
                <a:schemeClr val="accent1"/>
              </a:solidFill>
            </a:endParaRPr>
          </a:p>
          <a:p>
            <a:pPr indent="0" lvl="0" marL="0" rtl="0" algn="ctr">
              <a:lnSpc>
                <a:spcPct val="115000"/>
              </a:lnSpc>
              <a:spcBef>
                <a:spcPts val="0"/>
              </a:spcBef>
              <a:spcAft>
                <a:spcPts val="0"/>
              </a:spcAft>
              <a:buNone/>
            </a:pPr>
            <a:r>
              <a:rPr lang="en" sz="800">
                <a:solidFill>
                  <a:srgbClr val="666666"/>
                </a:solidFill>
              </a:rPr>
              <a:t>Protest George Floyd</a:t>
            </a:r>
            <a:endParaRPr sz="800">
              <a:solidFill>
                <a:srgbClr val="666666"/>
              </a:solidFill>
            </a:endParaRPr>
          </a:p>
        </p:txBody>
      </p:sp>
      <p:sp>
        <p:nvSpPr>
          <p:cNvPr id="173" name="Google Shape;173;p22"/>
          <p:cNvSpPr txBox="1"/>
          <p:nvPr/>
        </p:nvSpPr>
        <p:spPr>
          <a:xfrm>
            <a:off x="6582850" y="1609350"/>
            <a:ext cx="1604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800">
                <a:solidFill>
                  <a:srgbClr val="4A86E8"/>
                </a:solidFill>
              </a:rPr>
              <a:t>Mar</a:t>
            </a:r>
            <a:r>
              <a:rPr lang="en" sz="800">
                <a:solidFill>
                  <a:srgbClr val="4A86E8"/>
                </a:solidFill>
              </a:rPr>
              <a:t> 24</a:t>
            </a:r>
            <a:endParaRPr sz="800">
              <a:solidFill>
                <a:srgbClr val="4A86E8"/>
              </a:solidFill>
            </a:endParaRPr>
          </a:p>
          <a:p>
            <a:pPr indent="0" lvl="0" marL="0" rtl="0" algn="ctr">
              <a:spcBef>
                <a:spcPts val="0"/>
              </a:spcBef>
              <a:spcAft>
                <a:spcPts val="0"/>
              </a:spcAft>
              <a:buClr>
                <a:schemeClr val="dk1"/>
              </a:buClr>
              <a:buSzPts val="1100"/>
              <a:buFont typeface="Arial"/>
              <a:buNone/>
            </a:pPr>
            <a:r>
              <a:rPr lang="en" sz="800">
                <a:solidFill>
                  <a:srgbClr val="666666"/>
                </a:solidFill>
              </a:rPr>
              <a:t>Stay at Home Order</a:t>
            </a:r>
            <a:endParaRPr sz="800">
              <a:solidFill>
                <a:srgbClr val="666666"/>
              </a:solidFill>
            </a:endParaRPr>
          </a:p>
        </p:txBody>
      </p:sp>
      <p:sp>
        <p:nvSpPr>
          <p:cNvPr id="174" name="Google Shape;174;p22"/>
          <p:cNvSpPr txBox="1"/>
          <p:nvPr/>
        </p:nvSpPr>
        <p:spPr>
          <a:xfrm rot="-643">
            <a:off x="6582850" y="2282430"/>
            <a:ext cx="1604400" cy="44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sz="800">
                <a:solidFill>
                  <a:schemeClr val="accent1"/>
                </a:solidFill>
              </a:rPr>
              <a:t>May 4</a:t>
            </a:r>
            <a:endParaRPr sz="800">
              <a:solidFill>
                <a:schemeClr val="accent1"/>
              </a:solidFill>
            </a:endParaRPr>
          </a:p>
          <a:p>
            <a:pPr indent="0" lvl="0" marL="0" rtl="0" algn="ctr">
              <a:lnSpc>
                <a:spcPct val="115000"/>
              </a:lnSpc>
              <a:spcBef>
                <a:spcPts val="0"/>
              </a:spcBef>
              <a:spcAft>
                <a:spcPts val="0"/>
              </a:spcAft>
              <a:buClr>
                <a:schemeClr val="dk1"/>
              </a:buClr>
              <a:buSzPts val="1100"/>
              <a:buFont typeface="Arial"/>
              <a:buNone/>
            </a:pPr>
            <a:r>
              <a:rPr lang="en" sz="800">
                <a:solidFill>
                  <a:srgbClr val="666666"/>
                </a:solidFill>
              </a:rPr>
              <a:t>Phase 1, Reopening</a:t>
            </a:r>
            <a:endParaRPr sz="800">
              <a:solidFill>
                <a:srgbClr val="666666"/>
              </a:solidFill>
            </a:endParaRPr>
          </a:p>
        </p:txBody>
      </p:sp>
      <p:pic>
        <p:nvPicPr>
          <p:cNvPr id="175" name="Google Shape;175;p22"/>
          <p:cNvPicPr preferRelativeResize="0"/>
          <p:nvPr/>
        </p:nvPicPr>
        <p:blipFill>
          <a:blip r:embed="rId3">
            <a:alphaModFix/>
          </a:blip>
          <a:stretch>
            <a:fillRect/>
          </a:stretch>
        </p:blipFill>
        <p:spPr>
          <a:xfrm>
            <a:off x="8550694" y="4831799"/>
            <a:ext cx="479332" cy="222099"/>
          </a:xfrm>
          <a:prstGeom prst="rect">
            <a:avLst/>
          </a:prstGeom>
          <a:noFill/>
          <a:ln>
            <a:noFill/>
          </a:ln>
        </p:spPr>
      </p:pic>
      <p:sp>
        <p:nvSpPr>
          <p:cNvPr id="176" name="Google Shape;176;p22"/>
          <p:cNvSpPr txBox="1"/>
          <p:nvPr/>
        </p:nvSpPr>
        <p:spPr>
          <a:xfrm rot="-1051">
            <a:off x="6894250" y="3665237"/>
            <a:ext cx="981600" cy="44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sz="800">
                <a:solidFill>
                  <a:schemeClr val="accent1"/>
                </a:solidFill>
              </a:rPr>
              <a:t>June 8</a:t>
            </a:r>
            <a:endParaRPr sz="800">
              <a:solidFill>
                <a:schemeClr val="accent1"/>
              </a:solidFill>
            </a:endParaRPr>
          </a:p>
          <a:p>
            <a:pPr indent="0" lvl="0" marL="0" rtl="0" algn="ctr">
              <a:lnSpc>
                <a:spcPct val="115000"/>
              </a:lnSpc>
              <a:spcBef>
                <a:spcPts val="0"/>
              </a:spcBef>
              <a:spcAft>
                <a:spcPts val="0"/>
              </a:spcAft>
              <a:buClr>
                <a:schemeClr val="dk1"/>
              </a:buClr>
              <a:buSzPts val="1100"/>
              <a:buFont typeface="Arial"/>
              <a:buNone/>
            </a:pPr>
            <a:r>
              <a:rPr lang="en" sz="800">
                <a:solidFill>
                  <a:srgbClr val="666666"/>
                </a:solidFill>
              </a:rPr>
              <a:t>Phase 3</a:t>
            </a:r>
            <a:endParaRPr sz="800">
              <a:solidFill>
                <a:srgbClr val="666666"/>
              </a:solidFill>
            </a:endParaRPr>
          </a:p>
        </p:txBody>
      </p:sp>
      <p:cxnSp>
        <p:nvCxnSpPr>
          <p:cNvPr id="177" name="Google Shape;177;p22"/>
          <p:cNvCxnSpPr/>
          <p:nvPr/>
        </p:nvCxnSpPr>
        <p:spPr>
          <a:xfrm>
            <a:off x="7383250" y="2040450"/>
            <a:ext cx="3600" cy="253200"/>
          </a:xfrm>
          <a:prstGeom prst="straightConnector1">
            <a:avLst/>
          </a:prstGeom>
          <a:noFill/>
          <a:ln cap="flat" cmpd="sng" w="9525">
            <a:solidFill>
              <a:srgbClr val="3C78D8"/>
            </a:solidFill>
            <a:prstDash val="solid"/>
            <a:round/>
            <a:headEnd len="med" w="med" type="none"/>
            <a:tailEnd len="med" w="med" type="triangle"/>
          </a:ln>
        </p:spPr>
      </p:cxnSp>
      <p:cxnSp>
        <p:nvCxnSpPr>
          <p:cNvPr id="178" name="Google Shape;178;p22"/>
          <p:cNvCxnSpPr/>
          <p:nvPr/>
        </p:nvCxnSpPr>
        <p:spPr>
          <a:xfrm>
            <a:off x="7383250" y="2734075"/>
            <a:ext cx="3600" cy="253200"/>
          </a:xfrm>
          <a:prstGeom prst="straightConnector1">
            <a:avLst/>
          </a:prstGeom>
          <a:noFill/>
          <a:ln cap="flat" cmpd="sng" w="9525">
            <a:solidFill>
              <a:srgbClr val="3C78D8"/>
            </a:solidFill>
            <a:prstDash val="solid"/>
            <a:round/>
            <a:headEnd len="med" w="med" type="none"/>
            <a:tailEnd len="med" w="med" type="triangle"/>
          </a:ln>
        </p:spPr>
      </p:cxnSp>
      <p:cxnSp>
        <p:nvCxnSpPr>
          <p:cNvPr id="179" name="Google Shape;179;p22"/>
          <p:cNvCxnSpPr/>
          <p:nvPr/>
        </p:nvCxnSpPr>
        <p:spPr>
          <a:xfrm>
            <a:off x="7383250" y="3400975"/>
            <a:ext cx="3600" cy="253200"/>
          </a:xfrm>
          <a:prstGeom prst="straightConnector1">
            <a:avLst/>
          </a:prstGeom>
          <a:noFill/>
          <a:ln cap="flat" cmpd="sng" w="9525">
            <a:solidFill>
              <a:srgbClr val="3C78D8"/>
            </a:solidFill>
            <a:prstDash val="solid"/>
            <a:round/>
            <a:headEnd len="med" w="med" type="none"/>
            <a:tailEnd len="med" w="med" type="triangle"/>
          </a:ln>
        </p:spPr>
      </p:cxnSp>
      <p:pic>
        <p:nvPicPr>
          <p:cNvPr id="180" name="Google Shape;180;p22"/>
          <p:cNvPicPr preferRelativeResize="0"/>
          <p:nvPr/>
        </p:nvPicPr>
        <p:blipFill>
          <a:blip r:embed="rId4">
            <a:alphaModFix/>
          </a:blip>
          <a:stretch>
            <a:fillRect/>
          </a:stretch>
        </p:blipFill>
        <p:spPr>
          <a:xfrm>
            <a:off x="550250" y="1317800"/>
            <a:ext cx="5421011" cy="3251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84" name="Shape 184"/>
        <p:cNvGrpSpPr/>
        <p:nvPr/>
      </p:nvGrpSpPr>
      <p:grpSpPr>
        <a:xfrm>
          <a:off x="0" y="0"/>
          <a:ext cx="0" cy="0"/>
          <a:chOff x="0" y="0"/>
          <a:chExt cx="0" cy="0"/>
        </a:xfrm>
      </p:grpSpPr>
      <p:sp>
        <p:nvSpPr>
          <p:cNvPr id="185" name="Google Shape;185;p23"/>
          <p:cNvSpPr txBox="1"/>
          <p:nvPr>
            <p:ph idx="1" type="body"/>
          </p:nvPr>
        </p:nvSpPr>
        <p:spPr>
          <a:xfrm>
            <a:off x="550200" y="1344625"/>
            <a:ext cx="8043600" cy="3224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a:p>
        </p:txBody>
      </p:sp>
      <p:sp>
        <p:nvSpPr>
          <p:cNvPr id="186" name="Google Shape;186;p23"/>
          <p:cNvSpPr txBox="1"/>
          <p:nvPr>
            <p:ph type="title"/>
          </p:nvPr>
        </p:nvSpPr>
        <p:spPr>
          <a:xfrm>
            <a:off x="550250" y="360425"/>
            <a:ext cx="8282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EDA</a:t>
            </a:r>
            <a:r>
              <a:rPr b="1" lang="en"/>
              <a:t> - DAY</a:t>
            </a:r>
            <a:endParaRPr b="1"/>
          </a:p>
        </p:txBody>
      </p:sp>
      <p:sp>
        <p:nvSpPr>
          <p:cNvPr id="187" name="Google Shape;187;p23"/>
          <p:cNvSpPr/>
          <p:nvPr/>
        </p:nvSpPr>
        <p:spPr>
          <a:xfrm>
            <a:off x="550250" y="933125"/>
            <a:ext cx="2010900" cy="84600"/>
          </a:xfrm>
          <a:prstGeom prst="rect">
            <a:avLst/>
          </a:prstGeom>
          <a:solidFill>
            <a:srgbClr val="CC0000"/>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
        <p:nvSpPr>
          <p:cNvPr id="188" name="Google Shape;188;p23"/>
          <p:cNvSpPr/>
          <p:nvPr/>
        </p:nvSpPr>
        <p:spPr>
          <a:xfrm>
            <a:off x="2561113" y="933125"/>
            <a:ext cx="2010900" cy="84600"/>
          </a:xfrm>
          <a:prstGeom prst="rect">
            <a:avLst/>
          </a:prstGeom>
          <a:solidFill>
            <a:srgbClr val="FFCC00"/>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
        <p:nvSpPr>
          <p:cNvPr id="189" name="Google Shape;189;p23"/>
          <p:cNvSpPr/>
          <p:nvPr/>
        </p:nvSpPr>
        <p:spPr>
          <a:xfrm>
            <a:off x="4571976" y="933125"/>
            <a:ext cx="2010900" cy="84600"/>
          </a:xfrm>
          <a:prstGeom prst="rect">
            <a:avLst/>
          </a:prstGeom>
          <a:solidFill>
            <a:srgbClr val="009900"/>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
        <p:nvSpPr>
          <p:cNvPr id="190" name="Google Shape;190;p23"/>
          <p:cNvSpPr/>
          <p:nvPr/>
        </p:nvSpPr>
        <p:spPr>
          <a:xfrm>
            <a:off x="6582839" y="933125"/>
            <a:ext cx="2010900" cy="84600"/>
          </a:xfrm>
          <a:prstGeom prst="rect">
            <a:avLst/>
          </a:prstGeom>
          <a:solidFill>
            <a:srgbClr val="3366FF"/>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pic>
        <p:nvPicPr>
          <p:cNvPr id="191" name="Google Shape;191;p23"/>
          <p:cNvPicPr preferRelativeResize="0"/>
          <p:nvPr/>
        </p:nvPicPr>
        <p:blipFill>
          <a:blip r:embed="rId3">
            <a:alphaModFix/>
          </a:blip>
          <a:stretch>
            <a:fillRect/>
          </a:stretch>
        </p:blipFill>
        <p:spPr>
          <a:xfrm>
            <a:off x="8550694" y="4831799"/>
            <a:ext cx="479332" cy="222099"/>
          </a:xfrm>
          <a:prstGeom prst="rect">
            <a:avLst/>
          </a:prstGeom>
          <a:noFill/>
          <a:ln>
            <a:noFill/>
          </a:ln>
        </p:spPr>
      </p:pic>
      <p:sp>
        <p:nvSpPr>
          <p:cNvPr id="192" name="Google Shape;192;p23"/>
          <p:cNvSpPr txBox="1"/>
          <p:nvPr/>
        </p:nvSpPr>
        <p:spPr>
          <a:xfrm>
            <a:off x="6260825" y="2834750"/>
            <a:ext cx="2105100" cy="676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rgbClr val="3C78D8"/>
                </a:solidFill>
              </a:rPr>
              <a:t>SAT &amp; SUN</a:t>
            </a:r>
            <a:endParaRPr sz="1200">
              <a:solidFill>
                <a:srgbClr val="3C78D8"/>
              </a:solidFill>
            </a:endParaRPr>
          </a:p>
          <a:p>
            <a:pPr indent="0" lvl="0" marL="0" rtl="0" algn="ctr">
              <a:spcBef>
                <a:spcPts val="0"/>
              </a:spcBef>
              <a:spcAft>
                <a:spcPts val="0"/>
              </a:spcAft>
              <a:buNone/>
            </a:pPr>
            <a:r>
              <a:t/>
            </a:r>
            <a:endParaRPr sz="1200">
              <a:solidFill>
                <a:srgbClr val="3C78D8"/>
              </a:solidFill>
            </a:endParaRPr>
          </a:p>
          <a:p>
            <a:pPr indent="0" lvl="0" marL="0" rtl="0" algn="ctr">
              <a:lnSpc>
                <a:spcPct val="200000"/>
              </a:lnSpc>
              <a:spcBef>
                <a:spcPts val="0"/>
              </a:spcBef>
              <a:spcAft>
                <a:spcPts val="0"/>
              </a:spcAft>
              <a:buNone/>
            </a:pPr>
            <a:r>
              <a:rPr lang="en" sz="1000">
                <a:solidFill>
                  <a:srgbClr val="666666"/>
                </a:solidFill>
                <a:highlight>
                  <a:srgbClr val="FFFFFF"/>
                </a:highlight>
              </a:rPr>
              <a:t>Highest Incident on the weekends</a:t>
            </a:r>
            <a:endParaRPr sz="1000">
              <a:solidFill>
                <a:srgbClr val="666666"/>
              </a:solidFill>
            </a:endParaRPr>
          </a:p>
        </p:txBody>
      </p:sp>
      <p:pic>
        <p:nvPicPr>
          <p:cNvPr id="193" name="Google Shape;193;p23"/>
          <p:cNvPicPr preferRelativeResize="0"/>
          <p:nvPr/>
        </p:nvPicPr>
        <p:blipFill>
          <a:blip r:embed="rId4">
            <a:alphaModFix/>
          </a:blip>
          <a:stretch>
            <a:fillRect/>
          </a:stretch>
        </p:blipFill>
        <p:spPr>
          <a:xfrm>
            <a:off x="550250" y="1344625"/>
            <a:ext cx="5364110" cy="32244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97" name="Shape 197"/>
        <p:cNvGrpSpPr/>
        <p:nvPr/>
      </p:nvGrpSpPr>
      <p:grpSpPr>
        <a:xfrm>
          <a:off x="0" y="0"/>
          <a:ext cx="0" cy="0"/>
          <a:chOff x="0" y="0"/>
          <a:chExt cx="0" cy="0"/>
        </a:xfrm>
      </p:grpSpPr>
      <p:sp>
        <p:nvSpPr>
          <p:cNvPr id="198" name="Google Shape;198;p24"/>
          <p:cNvSpPr txBox="1"/>
          <p:nvPr>
            <p:ph idx="1" type="body"/>
          </p:nvPr>
        </p:nvSpPr>
        <p:spPr>
          <a:xfrm>
            <a:off x="550200" y="1152475"/>
            <a:ext cx="8043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000">
                <a:solidFill>
                  <a:schemeClr val="dk1"/>
                </a:solidFill>
              </a:rPr>
              <a:t> </a:t>
            </a:r>
            <a:endParaRPr/>
          </a:p>
        </p:txBody>
      </p:sp>
      <p:sp>
        <p:nvSpPr>
          <p:cNvPr id="199" name="Google Shape;199;p24"/>
          <p:cNvSpPr txBox="1"/>
          <p:nvPr>
            <p:ph type="title"/>
          </p:nvPr>
        </p:nvSpPr>
        <p:spPr>
          <a:xfrm>
            <a:off x="550250" y="360425"/>
            <a:ext cx="8282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EDA - DAY/HOUR</a:t>
            </a:r>
            <a:endParaRPr b="1"/>
          </a:p>
        </p:txBody>
      </p:sp>
      <p:sp>
        <p:nvSpPr>
          <p:cNvPr id="200" name="Google Shape;200;p24"/>
          <p:cNvSpPr/>
          <p:nvPr/>
        </p:nvSpPr>
        <p:spPr>
          <a:xfrm>
            <a:off x="550250" y="933125"/>
            <a:ext cx="2010900" cy="84600"/>
          </a:xfrm>
          <a:prstGeom prst="rect">
            <a:avLst/>
          </a:prstGeom>
          <a:solidFill>
            <a:srgbClr val="CC0000"/>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
        <p:nvSpPr>
          <p:cNvPr id="201" name="Google Shape;201;p24"/>
          <p:cNvSpPr/>
          <p:nvPr/>
        </p:nvSpPr>
        <p:spPr>
          <a:xfrm>
            <a:off x="2561113" y="933125"/>
            <a:ext cx="2010900" cy="84600"/>
          </a:xfrm>
          <a:prstGeom prst="rect">
            <a:avLst/>
          </a:prstGeom>
          <a:solidFill>
            <a:srgbClr val="FFCC00"/>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
        <p:nvSpPr>
          <p:cNvPr id="202" name="Google Shape;202;p24"/>
          <p:cNvSpPr/>
          <p:nvPr/>
        </p:nvSpPr>
        <p:spPr>
          <a:xfrm>
            <a:off x="4571976" y="933125"/>
            <a:ext cx="2010900" cy="84600"/>
          </a:xfrm>
          <a:prstGeom prst="rect">
            <a:avLst/>
          </a:prstGeom>
          <a:solidFill>
            <a:srgbClr val="009900"/>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
        <p:nvSpPr>
          <p:cNvPr id="203" name="Google Shape;203;p24"/>
          <p:cNvSpPr/>
          <p:nvPr/>
        </p:nvSpPr>
        <p:spPr>
          <a:xfrm>
            <a:off x="6582839" y="933125"/>
            <a:ext cx="2010900" cy="84600"/>
          </a:xfrm>
          <a:prstGeom prst="rect">
            <a:avLst/>
          </a:prstGeom>
          <a:solidFill>
            <a:srgbClr val="3366FF"/>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pic>
        <p:nvPicPr>
          <p:cNvPr id="204" name="Google Shape;204;p24"/>
          <p:cNvPicPr preferRelativeResize="0"/>
          <p:nvPr/>
        </p:nvPicPr>
        <p:blipFill>
          <a:blip r:embed="rId3">
            <a:alphaModFix/>
          </a:blip>
          <a:stretch>
            <a:fillRect/>
          </a:stretch>
        </p:blipFill>
        <p:spPr>
          <a:xfrm>
            <a:off x="8550694" y="4831799"/>
            <a:ext cx="479332" cy="222099"/>
          </a:xfrm>
          <a:prstGeom prst="rect">
            <a:avLst/>
          </a:prstGeom>
          <a:noFill/>
          <a:ln>
            <a:noFill/>
          </a:ln>
        </p:spPr>
      </p:pic>
      <p:sp>
        <p:nvSpPr>
          <p:cNvPr id="205" name="Google Shape;205;p24"/>
          <p:cNvSpPr txBox="1"/>
          <p:nvPr/>
        </p:nvSpPr>
        <p:spPr>
          <a:xfrm>
            <a:off x="7049350" y="1465550"/>
            <a:ext cx="1544400" cy="8358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3C78D8"/>
                </a:solidFill>
              </a:rPr>
              <a:t>3PM - 10PM</a:t>
            </a:r>
            <a:endParaRPr sz="1200">
              <a:solidFill>
                <a:srgbClr val="3C78D8"/>
              </a:solidFill>
            </a:endParaRPr>
          </a:p>
          <a:p>
            <a:pPr indent="0" lvl="0" marL="0" rtl="0" algn="ctr">
              <a:lnSpc>
                <a:spcPct val="115000"/>
              </a:lnSpc>
              <a:spcBef>
                <a:spcPts val="0"/>
              </a:spcBef>
              <a:spcAft>
                <a:spcPts val="0"/>
              </a:spcAft>
              <a:buNone/>
            </a:pPr>
            <a:r>
              <a:rPr lang="en" sz="800">
                <a:solidFill>
                  <a:srgbClr val="666666"/>
                </a:solidFill>
                <a:highlight>
                  <a:srgbClr val="FFFFFF"/>
                </a:highlight>
              </a:rPr>
              <a:t>End of</a:t>
            </a:r>
            <a:r>
              <a:rPr lang="en" sz="800">
                <a:solidFill>
                  <a:srgbClr val="666666"/>
                </a:solidFill>
                <a:highlight>
                  <a:srgbClr val="FFFFFF"/>
                </a:highlight>
              </a:rPr>
              <a:t> Work</a:t>
            </a:r>
            <a:endParaRPr sz="800">
              <a:solidFill>
                <a:srgbClr val="666666"/>
              </a:solidFill>
              <a:highlight>
                <a:srgbClr val="FFFFFF"/>
              </a:highlight>
            </a:endParaRPr>
          </a:p>
          <a:p>
            <a:pPr indent="0" lvl="0" marL="0" rtl="0" algn="ctr">
              <a:lnSpc>
                <a:spcPct val="115000"/>
              </a:lnSpc>
              <a:spcBef>
                <a:spcPts val="0"/>
              </a:spcBef>
              <a:spcAft>
                <a:spcPts val="0"/>
              </a:spcAft>
              <a:buNone/>
            </a:pPr>
            <a:r>
              <a:rPr lang="en" sz="800">
                <a:solidFill>
                  <a:srgbClr val="666666"/>
                </a:solidFill>
                <a:highlight>
                  <a:srgbClr val="FFFFFF"/>
                </a:highlight>
              </a:rPr>
              <a:t>Free Time</a:t>
            </a:r>
            <a:endParaRPr sz="800">
              <a:solidFill>
                <a:srgbClr val="666666"/>
              </a:solidFill>
              <a:highlight>
                <a:srgbClr val="FFFFFF"/>
              </a:highlight>
            </a:endParaRPr>
          </a:p>
          <a:p>
            <a:pPr indent="0" lvl="0" marL="0" rtl="0" algn="ctr">
              <a:lnSpc>
                <a:spcPct val="115000"/>
              </a:lnSpc>
              <a:spcBef>
                <a:spcPts val="0"/>
              </a:spcBef>
              <a:spcAft>
                <a:spcPts val="0"/>
              </a:spcAft>
              <a:buNone/>
            </a:pPr>
            <a:r>
              <a:rPr lang="en" sz="800">
                <a:solidFill>
                  <a:srgbClr val="666666"/>
                </a:solidFill>
                <a:highlight>
                  <a:srgbClr val="FFFFFF"/>
                </a:highlight>
              </a:rPr>
              <a:t>Sleep Pattern</a:t>
            </a:r>
            <a:endParaRPr sz="800">
              <a:solidFill>
                <a:srgbClr val="666666"/>
              </a:solidFill>
              <a:highlight>
                <a:srgbClr val="FFFFFF"/>
              </a:highlight>
            </a:endParaRPr>
          </a:p>
          <a:p>
            <a:pPr indent="0" lvl="0" marL="0" rtl="0" algn="ctr">
              <a:lnSpc>
                <a:spcPct val="115000"/>
              </a:lnSpc>
              <a:spcBef>
                <a:spcPts val="0"/>
              </a:spcBef>
              <a:spcAft>
                <a:spcPts val="0"/>
              </a:spcAft>
              <a:buNone/>
            </a:pPr>
            <a:r>
              <a:rPr lang="en" sz="800">
                <a:solidFill>
                  <a:srgbClr val="666666"/>
                </a:solidFill>
                <a:highlight>
                  <a:srgbClr val="FFFFFF"/>
                </a:highlight>
              </a:rPr>
              <a:t>Peak Times</a:t>
            </a:r>
            <a:endParaRPr sz="800">
              <a:solidFill>
                <a:srgbClr val="4D5156"/>
              </a:solidFill>
              <a:highlight>
                <a:srgbClr val="FFFFFF"/>
              </a:highlight>
            </a:endParaRPr>
          </a:p>
        </p:txBody>
      </p:sp>
      <p:pic>
        <p:nvPicPr>
          <p:cNvPr id="206" name="Google Shape;206;p24"/>
          <p:cNvPicPr preferRelativeResize="0"/>
          <p:nvPr/>
        </p:nvPicPr>
        <p:blipFill>
          <a:blip r:embed="rId4">
            <a:alphaModFix/>
          </a:blip>
          <a:stretch>
            <a:fillRect/>
          </a:stretch>
        </p:blipFill>
        <p:spPr>
          <a:xfrm>
            <a:off x="550200" y="1465550"/>
            <a:ext cx="6406851" cy="3103326"/>
          </a:xfrm>
          <a:prstGeom prst="rect">
            <a:avLst/>
          </a:prstGeom>
          <a:noFill/>
          <a:ln>
            <a:noFill/>
          </a:ln>
        </p:spPr>
      </p:pic>
      <p:pic>
        <p:nvPicPr>
          <p:cNvPr id="207" name="Google Shape;207;p24"/>
          <p:cNvPicPr preferRelativeResize="0"/>
          <p:nvPr/>
        </p:nvPicPr>
        <p:blipFill rotWithShape="1">
          <a:blip r:embed="rId5">
            <a:alphaModFix/>
          </a:blip>
          <a:srcRect b="1146" l="3725" r="6062" t="0"/>
          <a:stretch/>
        </p:blipFill>
        <p:spPr>
          <a:xfrm>
            <a:off x="7757125" y="2507075"/>
            <a:ext cx="836625" cy="20618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5"/>
          <p:cNvSpPr txBox="1"/>
          <p:nvPr>
            <p:ph type="title"/>
          </p:nvPr>
        </p:nvSpPr>
        <p:spPr>
          <a:xfrm>
            <a:off x="550250" y="360425"/>
            <a:ext cx="8282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EDA </a:t>
            </a:r>
            <a:r>
              <a:rPr b="1" lang="en"/>
              <a:t>- AREA</a:t>
            </a:r>
            <a:endParaRPr b="1"/>
          </a:p>
          <a:p>
            <a:pPr indent="0" lvl="0" marL="0" rtl="0" algn="l">
              <a:spcBef>
                <a:spcPts val="0"/>
              </a:spcBef>
              <a:spcAft>
                <a:spcPts val="0"/>
              </a:spcAft>
              <a:buNone/>
            </a:pPr>
            <a:r>
              <a:t/>
            </a:r>
            <a:endParaRPr/>
          </a:p>
        </p:txBody>
      </p:sp>
      <p:sp>
        <p:nvSpPr>
          <p:cNvPr id="213" name="Google Shape;213;p25"/>
          <p:cNvSpPr txBox="1"/>
          <p:nvPr>
            <p:ph idx="1" type="body"/>
          </p:nvPr>
        </p:nvSpPr>
        <p:spPr>
          <a:xfrm>
            <a:off x="550200" y="1301950"/>
            <a:ext cx="8282100" cy="3267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sp>
        <p:nvSpPr>
          <p:cNvPr id="214" name="Google Shape;214;p25"/>
          <p:cNvSpPr txBox="1"/>
          <p:nvPr/>
        </p:nvSpPr>
        <p:spPr>
          <a:xfrm>
            <a:off x="6303325" y="3316850"/>
            <a:ext cx="20916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3C78D8"/>
                </a:solidFill>
              </a:rPr>
              <a:t>Police District (PD)</a:t>
            </a:r>
            <a:endParaRPr b="1">
              <a:solidFill>
                <a:srgbClr val="3C78D8"/>
              </a:solidFill>
            </a:endParaRPr>
          </a:p>
          <a:p>
            <a:pPr indent="0" lvl="0" marL="0" rtl="0" algn="l">
              <a:spcBef>
                <a:spcPts val="0"/>
              </a:spcBef>
              <a:spcAft>
                <a:spcPts val="0"/>
              </a:spcAft>
              <a:buNone/>
            </a:pPr>
            <a:r>
              <a:t/>
            </a:r>
            <a:endParaRPr sz="800"/>
          </a:p>
          <a:p>
            <a:pPr indent="0" lvl="0" marL="0" rtl="0" algn="l">
              <a:lnSpc>
                <a:spcPct val="115000"/>
              </a:lnSpc>
              <a:spcBef>
                <a:spcPts val="0"/>
              </a:spcBef>
              <a:spcAft>
                <a:spcPts val="0"/>
              </a:spcAft>
              <a:buNone/>
            </a:pPr>
            <a:r>
              <a:rPr lang="en" sz="1000"/>
              <a:t>EPD - East </a:t>
            </a:r>
            <a:r>
              <a:rPr lang="en" sz="1000">
                <a:solidFill>
                  <a:schemeClr val="dk1"/>
                </a:solidFill>
              </a:rPr>
              <a:t>Police</a:t>
            </a:r>
            <a:r>
              <a:rPr lang="en" sz="1000"/>
              <a:t> </a:t>
            </a:r>
            <a:r>
              <a:rPr lang="en" sz="1000">
                <a:solidFill>
                  <a:schemeClr val="dk1"/>
                </a:solidFill>
              </a:rPr>
              <a:t>District (3201)</a:t>
            </a:r>
            <a:endParaRPr sz="1000"/>
          </a:p>
          <a:p>
            <a:pPr indent="0" lvl="0" marL="0" rtl="0" algn="l">
              <a:lnSpc>
                <a:spcPct val="115000"/>
              </a:lnSpc>
              <a:spcBef>
                <a:spcPts val="0"/>
              </a:spcBef>
              <a:spcAft>
                <a:spcPts val="0"/>
              </a:spcAft>
              <a:buNone/>
            </a:pPr>
            <a:r>
              <a:rPr lang="en" sz="1000"/>
              <a:t>MPD </a:t>
            </a:r>
            <a:r>
              <a:rPr lang="en" sz="1000">
                <a:solidFill>
                  <a:schemeClr val="dk1"/>
                </a:solidFill>
              </a:rPr>
              <a:t>- Metro Police District (2858)</a:t>
            </a:r>
            <a:endParaRPr sz="1000">
              <a:solidFill>
                <a:schemeClr val="dk1"/>
              </a:solidFill>
            </a:endParaRPr>
          </a:p>
          <a:p>
            <a:pPr indent="0" lvl="0" marL="0" rtl="0" algn="l">
              <a:spcBef>
                <a:spcPts val="0"/>
              </a:spcBef>
              <a:spcAft>
                <a:spcPts val="0"/>
              </a:spcAft>
              <a:buNone/>
            </a:pPr>
            <a:r>
              <a:t/>
            </a:r>
            <a:endParaRPr sz="800">
              <a:solidFill>
                <a:schemeClr val="dk1"/>
              </a:solidFill>
              <a:highlight>
                <a:srgbClr val="C9DAF8"/>
              </a:highlight>
            </a:endParaRPr>
          </a:p>
          <a:p>
            <a:pPr indent="0" lvl="0" marL="0" rtl="0" algn="l">
              <a:spcBef>
                <a:spcPts val="0"/>
              </a:spcBef>
              <a:spcAft>
                <a:spcPts val="0"/>
              </a:spcAft>
              <a:buNone/>
            </a:pPr>
            <a:r>
              <a:rPr lang="en" sz="600"/>
              <a:t>CPD </a:t>
            </a:r>
            <a:r>
              <a:rPr lang="en" sz="600">
                <a:solidFill>
                  <a:schemeClr val="dk1"/>
                </a:solidFill>
              </a:rPr>
              <a:t>- Central Police District</a:t>
            </a:r>
            <a:endParaRPr sz="600">
              <a:solidFill>
                <a:schemeClr val="dk1"/>
              </a:solidFill>
            </a:endParaRPr>
          </a:p>
          <a:p>
            <a:pPr indent="0" lvl="0" marL="0" rtl="0" algn="l">
              <a:spcBef>
                <a:spcPts val="0"/>
              </a:spcBef>
              <a:spcAft>
                <a:spcPts val="0"/>
              </a:spcAft>
              <a:buNone/>
            </a:pPr>
            <a:r>
              <a:rPr lang="en" sz="600"/>
              <a:t>SPD </a:t>
            </a:r>
            <a:r>
              <a:rPr lang="en" sz="600">
                <a:solidFill>
                  <a:schemeClr val="dk1"/>
                </a:solidFill>
              </a:rPr>
              <a:t>- South Police District</a:t>
            </a:r>
            <a:endParaRPr sz="600">
              <a:solidFill>
                <a:schemeClr val="dk1"/>
              </a:solidFill>
            </a:endParaRPr>
          </a:p>
          <a:p>
            <a:pPr indent="0" lvl="0" marL="0" rtl="0" algn="l">
              <a:spcBef>
                <a:spcPts val="0"/>
              </a:spcBef>
              <a:spcAft>
                <a:spcPts val="0"/>
              </a:spcAft>
              <a:buNone/>
            </a:pPr>
            <a:r>
              <a:rPr lang="en" sz="600"/>
              <a:t>SCPD - Shoal Creek PD</a:t>
            </a:r>
            <a:endParaRPr sz="600"/>
          </a:p>
          <a:p>
            <a:pPr indent="0" lvl="0" marL="0" rtl="0" algn="l">
              <a:spcBef>
                <a:spcPts val="0"/>
              </a:spcBef>
              <a:spcAft>
                <a:spcPts val="0"/>
              </a:spcAft>
              <a:buNone/>
            </a:pPr>
            <a:r>
              <a:rPr lang="en" sz="600"/>
              <a:t>NPD </a:t>
            </a:r>
            <a:r>
              <a:rPr lang="en" sz="600">
                <a:solidFill>
                  <a:schemeClr val="dk1"/>
                </a:solidFill>
              </a:rPr>
              <a:t>- North Police District</a:t>
            </a:r>
            <a:endParaRPr sz="600"/>
          </a:p>
        </p:txBody>
      </p:sp>
      <p:pic>
        <p:nvPicPr>
          <p:cNvPr id="215" name="Google Shape;215;p25"/>
          <p:cNvPicPr preferRelativeResize="0"/>
          <p:nvPr/>
        </p:nvPicPr>
        <p:blipFill rotWithShape="1">
          <a:blip r:embed="rId3">
            <a:alphaModFix/>
          </a:blip>
          <a:srcRect b="1446" l="10120" r="0" t="5226"/>
          <a:stretch/>
        </p:blipFill>
        <p:spPr>
          <a:xfrm>
            <a:off x="6770366" y="1146100"/>
            <a:ext cx="1566771" cy="2170749"/>
          </a:xfrm>
          <a:prstGeom prst="rect">
            <a:avLst/>
          </a:prstGeom>
          <a:noFill/>
          <a:ln>
            <a:noFill/>
          </a:ln>
        </p:spPr>
      </p:pic>
      <p:sp>
        <p:nvSpPr>
          <p:cNvPr id="216" name="Google Shape;216;p25"/>
          <p:cNvSpPr/>
          <p:nvPr/>
        </p:nvSpPr>
        <p:spPr>
          <a:xfrm>
            <a:off x="550250" y="933125"/>
            <a:ext cx="2010900" cy="84600"/>
          </a:xfrm>
          <a:prstGeom prst="rect">
            <a:avLst/>
          </a:prstGeom>
          <a:solidFill>
            <a:srgbClr val="CC0000"/>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
        <p:nvSpPr>
          <p:cNvPr id="217" name="Google Shape;217;p25"/>
          <p:cNvSpPr/>
          <p:nvPr/>
        </p:nvSpPr>
        <p:spPr>
          <a:xfrm>
            <a:off x="2561113" y="933125"/>
            <a:ext cx="2010900" cy="84600"/>
          </a:xfrm>
          <a:prstGeom prst="rect">
            <a:avLst/>
          </a:prstGeom>
          <a:solidFill>
            <a:srgbClr val="FFCC00"/>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
        <p:nvSpPr>
          <p:cNvPr id="218" name="Google Shape;218;p25"/>
          <p:cNvSpPr/>
          <p:nvPr/>
        </p:nvSpPr>
        <p:spPr>
          <a:xfrm>
            <a:off x="4571976" y="933125"/>
            <a:ext cx="2010900" cy="84600"/>
          </a:xfrm>
          <a:prstGeom prst="rect">
            <a:avLst/>
          </a:prstGeom>
          <a:solidFill>
            <a:srgbClr val="009900"/>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
        <p:nvSpPr>
          <p:cNvPr id="219" name="Google Shape;219;p25"/>
          <p:cNvSpPr/>
          <p:nvPr/>
        </p:nvSpPr>
        <p:spPr>
          <a:xfrm>
            <a:off x="6582839" y="933125"/>
            <a:ext cx="2010900" cy="84600"/>
          </a:xfrm>
          <a:prstGeom prst="rect">
            <a:avLst/>
          </a:prstGeom>
          <a:solidFill>
            <a:srgbClr val="3366FF"/>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pic>
        <p:nvPicPr>
          <p:cNvPr id="220" name="Google Shape;220;p25"/>
          <p:cNvPicPr preferRelativeResize="0"/>
          <p:nvPr/>
        </p:nvPicPr>
        <p:blipFill>
          <a:blip r:embed="rId4">
            <a:alphaModFix/>
          </a:blip>
          <a:stretch>
            <a:fillRect/>
          </a:stretch>
        </p:blipFill>
        <p:spPr>
          <a:xfrm>
            <a:off x="8550694" y="4831799"/>
            <a:ext cx="479332" cy="222099"/>
          </a:xfrm>
          <a:prstGeom prst="rect">
            <a:avLst/>
          </a:prstGeom>
          <a:noFill/>
          <a:ln>
            <a:noFill/>
          </a:ln>
        </p:spPr>
      </p:pic>
      <p:pic>
        <p:nvPicPr>
          <p:cNvPr id="221" name="Google Shape;221;p25"/>
          <p:cNvPicPr preferRelativeResize="0"/>
          <p:nvPr/>
        </p:nvPicPr>
        <p:blipFill>
          <a:blip r:embed="rId5">
            <a:alphaModFix/>
          </a:blip>
          <a:stretch>
            <a:fillRect/>
          </a:stretch>
        </p:blipFill>
        <p:spPr>
          <a:xfrm>
            <a:off x="550250" y="1301950"/>
            <a:ext cx="5439974" cy="3267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6"/>
          <p:cNvSpPr txBox="1"/>
          <p:nvPr>
            <p:ph type="title"/>
          </p:nvPr>
        </p:nvSpPr>
        <p:spPr>
          <a:xfrm>
            <a:off x="550250" y="391850"/>
            <a:ext cx="8282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PERCENTAGE OF GUN VIOLENCE</a:t>
            </a:r>
            <a:endParaRPr b="1"/>
          </a:p>
        </p:txBody>
      </p:sp>
      <p:pic>
        <p:nvPicPr>
          <p:cNvPr id="227" name="Google Shape;227;p26"/>
          <p:cNvPicPr preferRelativeResize="0"/>
          <p:nvPr/>
        </p:nvPicPr>
        <p:blipFill>
          <a:blip r:embed="rId3">
            <a:alphaModFix/>
          </a:blip>
          <a:stretch>
            <a:fillRect/>
          </a:stretch>
        </p:blipFill>
        <p:spPr>
          <a:xfrm>
            <a:off x="1480350" y="1036300"/>
            <a:ext cx="6039352" cy="3070901"/>
          </a:xfrm>
          <a:prstGeom prst="rect">
            <a:avLst/>
          </a:prstGeom>
          <a:noFill/>
          <a:ln>
            <a:noFill/>
          </a:ln>
        </p:spPr>
      </p:pic>
      <p:pic>
        <p:nvPicPr>
          <p:cNvPr id="228" name="Google Shape;228;p26"/>
          <p:cNvPicPr preferRelativeResize="0"/>
          <p:nvPr/>
        </p:nvPicPr>
        <p:blipFill>
          <a:blip r:embed="rId4">
            <a:alphaModFix/>
          </a:blip>
          <a:stretch>
            <a:fillRect/>
          </a:stretch>
        </p:blipFill>
        <p:spPr>
          <a:xfrm>
            <a:off x="8550694" y="4831799"/>
            <a:ext cx="479332" cy="222099"/>
          </a:xfrm>
          <a:prstGeom prst="rect">
            <a:avLst/>
          </a:prstGeom>
          <a:noFill/>
          <a:ln>
            <a:noFill/>
          </a:ln>
        </p:spPr>
      </p:pic>
      <p:sp>
        <p:nvSpPr>
          <p:cNvPr id="229" name="Google Shape;229;p26"/>
          <p:cNvSpPr/>
          <p:nvPr/>
        </p:nvSpPr>
        <p:spPr>
          <a:xfrm>
            <a:off x="550250" y="933125"/>
            <a:ext cx="2010900" cy="84600"/>
          </a:xfrm>
          <a:prstGeom prst="rect">
            <a:avLst/>
          </a:prstGeom>
          <a:solidFill>
            <a:srgbClr val="CC0000"/>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
        <p:nvSpPr>
          <p:cNvPr id="230" name="Google Shape;230;p26"/>
          <p:cNvSpPr/>
          <p:nvPr/>
        </p:nvSpPr>
        <p:spPr>
          <a:xfrm>
            <a:off x="2561113" y="933125"/>
            <a:ext cx="2010900" cy="84600"/>
          </a:xfrm>
          <a:prstGeom prst="rect">
            <a:avLst/>
          </a:prstGeom>
          <a:solidFill>
            <a:srgbClr val="FFCC00"/>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
        <p:nvSpPr>
          <p:cNvPr id="231" name="Google Shape;231;p26"/>
          <p:cNvSpPr/>
          <p:nvPr/>
        </p:nvSpPr>
        <p:spPr>
          <a:xfrm>
            <a:off x="4571976" y="933125"/>
            <a:ext cx="2010900" cy="84600"/>
          </a:xfrm>
          <a:prstGeom prst="rect">
            <a:avLst/>
          </a:prstGeom>
          <a:solidFill>
            <a:srgbClr val="009900"/>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
        <p:nvSpPr>
          <p:cNvPr id="232" name="Google Shape;232;p26"/>
          <p:cNvSpPr/>
          <p:nvPr/>
        </p:nvSpPr>
        <p:spPr>
          <a:xfrm>
            <a:off x="6582839" y="933125"/>
            <a:ext cx="2010900" cy="84600"/>
          </a:xfrm>
          <a:prstGeom prst="rect">
            <a:avLst/>
          </a:prstGeom>
          <a:solidFill>
            <a:srgbClr val="3366FF"/>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7"/>
          <p:cNvSpPr txBox="1"/>
          <p:nvPr>
            <p:ph idx="1" type="body"/>
          </p:nvPr>
        </p:nvSpPr>
        <p:spPr>
          <a:xfrm>
            <a:off x="5958425" y="1706450"/>
            <a:ext cx="2643900" cy="20238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Domestic Violence among the highest in reported offenses with a firearm in 2020</a:t>
            </a:r>
            <a:endParaRPr sz="1500"/>
          </a:p>
          <a:p>
            <a:pPr indent="0" lvl="0" marL="0" rtl="0" algn="l">
              <a:spcBef>
                <a:spcPts val="1200"/>
              </a:spcBef>
              <a:spcAft>
                <a:spcPts val="1200"/>
              </a:spcAft>
              <a:buNone/>
            </a:pPr>
            <a:r>
              <a:t/>
            </a:r>
            <a:endParaRPr sz="1500"/>
          </a:p>
        </p:txBody>
      </p:sp>
      <p:pic>
        <p:nvPicPr>
          <p:cNvPr id="238" name="Google Shape;238;p27"/>
          <p:cNvPicPr preferRelativeResize="0"/>
          <p:nvPr/>
        </p:nvPicPr>
        <p:blipFill>
          <a:blip r:embed="rId3">
            <a:alphaModFix/>
          </a:blip>
          <a:stretch>
            <a:fillRect/>
          </a:stretch>
        </p:blipFill>
        <p:spPr>
          <a:xfrm>
            <a:off x="550250" y="1060850"/>
            <a:ext cx="5151613" cy="3770949"/>
          </a:xfrm>
          <a:prstGeom prst="rect">
            <a:avLst/>
          </a:prstGeom>
          <a:noFill/>
          <a:ln>
            <a:noFill/>
          </a:ln>
        </p:spPr>
      </p:pic>
      <p:pic>
        <p:nvPicPr>
          <p:cNvPr id="239" name="Google Shape;239;p27"/>
          <p:cNvPicPr preferRelativeResize="0"/>
          <p:nvPr/>
        </p:nvPicPr>
        <p:blipFill>
          <a:blip r:embed="rId4">
            <a:alphaModFix/>
          </a:blip>
          <a:stretch>
            <a:fillRect/>
          </a:stretch>
        </p:blipFill>
        <p:spPr>
          <a:xfrm>
            <a:off x="8550694" y="4831799"/>
            <a:ext cx="479332" cy="222099"/>
          </a:xfrm>
          <a:prstGeom prst="rect">
            <a:avLst/>
          </a:prstGeom>
          <a:noFill/>
          <a:ln>
            <a:noFill/>
          </a:ln>
        </p:spPr>
      </p:pic>
      <p:sp>
        <p:nvSpPr>
          <p:cNvPr id="240" name="Google Shape;240;p27"/>
          <p:cNvSpPr txBox="1"/>
          <p:nvPr>
            <p:ph type="title"/>
          </p:nvPr>
        </p:nvSpPr>
        <p:spPr>
          <a:xfrm>
            <a:off x="550250" y="391850"/>
            <a:ext cx="8282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ASSAULT WITH A FIREARM - TYPE &amp; LOCATION </a:t>
            </a:r>
            <a:endParaRPr b="1"/>
          </a:p>
        </p:txBody>
      </p:sp>
      <p:sp>
        <p:nvSpPr>
          <p:cNvPr id="241" name="Google Shape;241;p27"/>
          <p:cNvSpPr/>
          <p:nvPr/>
        </p:nvSpPr>
        <p:spPr>
          <a:xfrm>
            <a:off x="550250" y="933125"/>
            <a:ext cx="2010900" cy="84600"/>
          </a:xfrm>
          <a:prstGeom prst="rect">
            <a:avLst/>
          </a:prstGeom>
          <a:solidFill>
            <a:srgbClr val="CC0000"/>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
        <p:nvSpPr>
          <p:cNvPr id="242" name="Google Shape;242;p27"/>
          <p:cNvSpPr/>
          <p:nvPr/>
        </p:nvSpPr>
        <p:spPr>
          <a:xfrm>
            <a:off x="2561113" y="933125"/>
            <a:ext cx="2010900" cy="84600"/>
          </a:xfrm>
          <a:prstGeom prst="rect">
            <a:avLst/>
          </a:prstGeom>
          <a:solidFill>
            <a:srgbClr val="FFCC00"/>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
        <p:nvSpPr>
          <p:cNvPr id="243" name="Google Shape;243;p27"/>
          <p:cNvSpPr/>
          <p:nvPr/>
        </p:nvSpPr>
        <p:spPr>
          <a:xfrm>
            <a:off x="4571976" y="933125"/>
            <a:ext cx="2010900" cy="84600"/>
          </a:xfrm>
          <a:prstGeom prst="rect">
            <a:avLst/>
          </a:prstGeom>
          <a:solidFill>
            <a:srgbClr val="009900"/>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
        <p:nvSpPr>
          <p:cNvPr id="244" name="Google Shape;244;p27"/>
          <p:cNvSpPr/>
          <p:nvPr/>
        </p:nvSpPr>
        <p:spPr>
          <a:xfrm>
            <a:off x="6582839" y="933125"/>
            <a:ext cx="2010900" cy="84600"/>
          </a:xfrm>
          <a:prstGeom prst="rect">
            <a:avLst/>
          </a:prstGeom>
          <a:solidFill>
            <a:srgbClr val="3366FF"/>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8"/>
          <p:cNvSpPr txBox="1"/>
          <p:nvPr>
            <p:ph type="title"/>
          </p:nvPr>
        </p:nvSpPr>
        <p:spPr>
          <a:xfrm>
            <a:off x="550250" y="391850"/>
            <a:ext cx="8282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FIREARM USE OVERTIME IN 2020</a:t>
            </a:r>
            <a:endParaRPr b="1"/>
          </a:p>
        </p:txBody>
      </p:sp>
      <p:sp>
        <p:nvSpPr>
          <p:cNvPr id="250" name="Google Shape;250;p28"/>
          <p:cNvSpPr txBox="1"/>
          <p:nvPr>
            <p:ph idx="1" type="body"/>
          </p:nvPr>
        </p:nvSpPr>
        <p:spPr>
          <a:xfrm>
            <a:off x="6065875" y="1184925"/>
            <a:ext cx="2527800" cy="32487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May recorded the highest count of offenses with a firearm used</a:t>
            </a:r>
            <a:endParaRPr sz="1500"/>
          </a:p>
          <a:p>
            <a:pPr indent="-323850" lvl="0" marL="457200" rtl="0" algn="l">
              <a:spcBef>
                <a:spcPts val="0"/>
              </a:spcBef>
              <a:spcAft>
                <a:spcPts val="0"/>
              </a:spcAft>
              <a:buSzPts val="1500"/>
              <a:buChar char="●"/>
            </a:pPr>
            <a:r>
              <a:rPr lang="en" sz="1500"/>
              <a:t>December recorded the lowest</a:t>
            </a:r>
            <a:endParaRPr sz="1500"/>
          </a:p>
          <a:p>
            <a:pPr indent="-323850" lvl="0" marL="457200" rtl="0" algn="l">
              <a:spcBef>
                <a:spcPts val="0"/>
              </a:spcBef>
              <a:spcAft>
                <a:spcPts val="0"/>
              </a:spcAft>
              <a:buSzPts val="1500"/>
              <a:buChar char="●"/>
            </a:pPr>
            <a:r>
              <a:rPr lang="en" sz="1500"/>
              <a:t>Important to note: Lockdown and social distancing mandated March 24th</a:t>
            </a:r>
            <a:endParaRPr sz="1500"/>
          </a:p>
        </p:txBody>
      </p:sp>
      <p:pic>
        <p:nvPicPr>
          <p:cNvPr id="251" name="Google Shape;251;p28"/>
          <p:cNvPicPr preferRelativeResize="0"/>
          <p:nvPr/>
        </p:nvPicPr>
        <p:blipFill>
          <a:blip r:embed="rId3">
            <a:alphaModFix/>
          </a:blip>
          <a:stretch>
            <a:fillRect/>
          </a:stretch>
        </p:blipFill>
        <p:spPr>
          <a:xfrm>
            <a:off x="550250" y="1224725"/>
            <a:ext cx="5349596" cy="3166900"/>
          </a:xfrm>
          <a:prstGeom prst="rect">
            <a:avLst/>
          </a:prstGeom>
          <a:noFill/>
          <a:ln>
            <a:noFill/>
          </a:ln>
        </p:spPr>
      </p:pic>
      <p:pic>
        <p:nvPicPr>
          <p:cNvPr id="252" name="Google Shape;252;p28"/>
          <p:cNvPicPr preferRelativeResize="0"/>
          <p:nvPr/>
        </p:nvPicPr>
        <p:blipFill>
          <a:blip r:embed="rId4">
            <a:alphaModFix/>
          </a:blip>
          <a:stretch>
            <a:fillRect/>
          </a:stretch>
        </p:blipFill>
        <p:spPr>
          <a:xfrm>
            <a:off x="8550694" y="4831799"/>
            <a:ext cx="479332" cy="222099"/>
          </a:xfrm>
          <a:prstGeom prst="rect">
            <a:avLst/>
          </a:prstGeom>
          <a:noFill/>
          <a:ln>
            <a:noFill/>
          </a:ln>
        </p:spPr>
      </p:pic>
      <p:sp>
        <p:nvSpPr>
          <p:cNvPr id="253" name="Google Shape;253;p28"/>
          <p:cNvSpPr/>
          <p:nvPr/>
        </p:nvSpPr>
        <p:spPr>
          <a:xfrm>
            <a:off x="550250" y="933125"/>
            <a:ext cx="2010900" cy="84600"/>
          </a:xfrm>
          <a:prstGeom prst="rect">
            <a:avLst/>
          </a:prstGeom>
          <a:solidFill>
            <a:srgbClr val="CC0000"/>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
        <p:nvSpPr>
          <p:cNvPr id="254" name="Google Shape;254;p28"/>
          <p:cNvSpPr/>
          <p:nvPr/>
        </p:nvSpPr>
        <p:spPr>
          <a:xfrm>
            <a:off x="2561113" y="933125"/>
            <a:ext cx="2010900" cy="84600"/>
          </a:xfrm>
          <a:prstGeom prst="rect">
            <a:avLst/>
          </a:prstGeom>
          <a:solidFill>
            <a:srgbClr val="FFCC00"/>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
        <p:nvSpPr>
          <p:cNvPr id="255" name="Google Shape;255;p28"/>
          <p:cNvSpPr/>
          <p:nvPr/>
        </p:nvSpPr>
        <p:spPr>
          <a:xfrm>
            <a:off x="4571976" y="933125"/>
            <a:ext cx="2010900" cy="84600"/>
          </a:xfrm>
          <a:prstGeom prst="rect">
            <a:avLst/>
          </a:prstGeom>
          <a:solidFill>
            <a:srgbClr val="009900"/>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
        <p:nvSpPr>
          <p:cNvPr id="256" name="Google Shape;256;p28"/>
          <p:cNvSpPr/>
          <p:nvPr/>
        </p:nvSpPr>
        <p:spPr>
          <a:xfrm>
            <a:off x="6582839" y="933125"/>
            <a:ext cx="2010900" cy="84600"/>
          </a:xfrm>
          <a:prstGeom prst="rect">
            <a:avLst/>
          </a:prstGeom>
          <a:solidFill>
            <a:srgbClr val="3366FF"/>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9"/>
          <p:cNvSpPr txBox="1"/>
          <p:nvPr>
            <p:ph type="title"/>
          </p:nvPr>
        </p:nvSpPr>
        <p:spPr>
          <a:xfrm>
            <a:off x="550250" y="2827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TOTAL CRIME REPORTED IN 2020</a:t>
            </a:r>
            <a:endParaRPr b="1"/>
          </a:p>
        </p:txBody>
      </p:sp>
      <p:sp>
        <p:nvSpPr>
          <p:cNvPr id="262" name="Google Shape;262;p29"/>
          <p:cNvSpPr txBox="1"/>
          <p:nvPr>
            <p:ph idx="1" type="body"/>
          </p:nvPr>
        </p:nvSpPr>
        <p:spPr>
          <a:xfrm>
            <a:off x="6582875" y="1217625"/>
            <a:ext cx="2447100" cy="33513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This Chart represent the number of crime reported throughout 2020.</a:t>
            </a:r>
            <a:endParaRPr sz="1400"/>
          </a:p>
          <a:p>
            <a:pPr indent="-317500" lvl="0" marL="457200" rtl="0" algn="l">
              <a:spcBef>
                <a:spcPts val="0"/>
              </a:spcBef>
              <a:spcAft>
                <a:spcPts val="0"/>
              </a:spcAft>
              <a:buSzPts val="1400"/>
              <a:buChar char="●"/>
            </a:pPr>
            <a:r>
              <a:rPr lang="en" sz="1400"/>
              <a:t>August represent the </a:t>
            </a:r>
            <a:r>
              <a:rPr lang="en" sz="1400"/>
              <a:t>highest count of crime reported.</a:t>
            </a:r>
            <a:r>
              <a:rPr lang="en" sz="1400"/>
              <a:t> </a:t>
            </a:r>
            <a:endParaRPr sz="1400"/>
          </a:p>
        </p:txBody>
      </p:sp>
      <p:pic>
        <p:nvPicPr>
          <p:cNvPr id="263" name="Google Shape;263;p29"/>
          <p:cNvPicPr preferRelativeResize="0"/>
          <p:nvPr/>
        </p:nvPicPr>
        <p:blipFill>
          <a:blip r:embed="rId3">
            <a:alphaModFix/>
          </a:blip>
          <a:stretch>
            <a:fillRect/>
          </a:stretch>
        </p:blipFill>
        <p:spPr>
          <a:xfrm>
            <a:off x="550250" y="1152525"/>
            <a:ext cx="6151676" cy="3351300"/>
          </a:xfrm>
          <a:prstGeom prst="rect">
            <a:avLst/>
          </a:prstGeom>
          <a:noFill/>
          <a:ln>
            <a:noFill/>
          </a:ln>
        </p:spPr>
      </p:pic>
      <p:pic>
        <p:nvPicPr>
          <p:cNvPr id="264" name="Google Shape;264;p29"/>
          <p:cNvPicPr preferRelativeResize="0"/>
          <p:nvPr/>
        </p:nvPicPr>
        <p:blipFill>
          <a:blip r:embed="rId4">
            <a:alphaModFix/>
          </a:blip>
          <a:stretch>
            <a:fillRect/>
          </a:stretch>
        </p:blipFill>
        <p:spPr>
          <a:xfrm>
            <a:off x="8550694" y="4831799"/>
            <a:ext cx="479332" cy="222099"/>
          </a:xfrm>
          <a:prstGeom prst="rect">
            <a:avLst/>
          </a:prstGeom>
          <a:noFill/>
          <a:ln>
            <a:noFill/>
          </a:ln>
        </p:spPr>
      </p:pic>
      <p:sp>
        <p:nvSpPr>
          <p:cNvPr id="265" name="Google Shape;265;p29"/>
          <p:cNvSpPr/>
          <p:nvPr/>
        </p:nvSpPr>
        <p:spPr>
          <a:xfrm>
            <a:off x="550250" y="933125"/>
            <a:ext cx="2010900" cy="84600"/>
          </a:xfrm>
          <a:prstGeom prst="rect">
            <a:avLst/>
          </a:prstGeom>
          <a:solidFill>
            <a:srgbClr val="CC0000"/>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
        <p:nvSpPr>
          <p:cNvPr id="266" name="Google Shape;266;p29"/>
          <p:cNvSpPr/>
          <p:nvPr/>
        </p:nvSpPr>
        <p:spPr>
          <a:xfrm>
            <a:off x="2561113" y="933125"/>
            <a:ext cx="2010900" cy="84600"/>
          </a:xfrm>
          <a:prstGeom prst="rect">
            <a:avLst/>
          </a:prstGeom>
          <a:solidFill>
            <a:srgbClr val="FFCC00"/>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
        <p:nvSpPr>
          <p:cNvPr id="267" name="Google Shape;267;p29"/>
          <p:cNvSpPr/>
          <p:nvPr/>
        </p:nvSpPr>
        <p:spPr>
          <a:xfrm>
            <a:off x="4571976" y="933125"/>
            <a:ext cx="2010900" cy="84600"/>
          </a:xfrm>
          <a:prstGeom prst="rect">
            <a:avLst/>
          </a:prstGeom>
          <a:solidFill>
            <a:srgbClr val="009900"/>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
        <p:nvSpPr>
          <p:cNvPr id="268" name="Google Shape;268;p29"/>
          <p:cNvSpPr/>
          <p:nvPr/>
        </p:nvSpPr>
        <p:spPr>
          <a:xfrm>
            <a:off x="6582839" y="933125"/>
            <a:ext cx="2010900" cy="84600"/>
          </a:xfrm>
          <a:prstGeom prst="rect">
            <a:avLst/>
          </a:prstGeom>
          <a:solidFill>
            <a:srgbClr val="3366FF"/>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0"/>
          <p:cNvSpPr txBox="1"/>
          <p:nvPr>
            <p:ph type="title"/>
          </p:nvPr>
        </p:nvSpPr>
        <p:spPr>
          <a:xfrm>
            <a:off x="550250" y="316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CRIME DEMOGRAPHICS</a:t>
            </a:r>
            <a:endParaRPr b="1"/>
          </a:p>
        </p:txBody>
      </p:sp>
      <p:sp>
        <p:nvSpPr>
          <p:cNvPr id="274" name="Google Shape;274;p30"/>
          <p:cNvSpPr txBox="1"/>
          <p:nvPr>
            <p:ph idx="1" type="body"/>
          </p:nvPr>
        </p:nvSpPr>
        <p:spPr>
          <a:xfrm>
            <a:off x="6735550" y="1152475"/>
            <a:ext cx="2096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This Chart represent the  percentage of crime reported for men, women and unidentified individuals.</a:t>
            </a:r>
            <a:endParaRPr/>
          </a:p>
        </p:txBody>
      </p:sp>
      <p:pic>
        <p:nvPicPr>
          <p:cNvPr id="275" name="Google Shape;275;p30" title="Chart"/>
          <p:cNvPicPr preferRelativeResize="0"/>
          <p:nvPr/>
        </p:nvPicPr>
        <p:blipFill>
          <a:blip r:embed="rId3">
            <a:alphaModFix/>
          </a:blip>
          <a:stretch>
            <a:fillRect/>
          </a:stretch>
        </p:blipFill>
        <p:spPr>
          <a:xfrm>
            <a:off x="550240" y="1234875"/>
            <a:ext cx="5525187" cy="3416400"/>
          </a:xfrm>
          <a:prstGeom prst="rect">
            <a:avLst/>
          </a:prstGeom>
          <a:noFill/>
          <a:ln>
            <a:noFill/>
          </a:ln>
        </p:spPr>
      </p:pic>
      <p:pic>
        <p:nvPicPr>
          <p:cNvPr id="276" name="Google Shape;276;p30"/>
          <p:cNvPicPr preferRelativeResize="0"/>
          <p:nvPr/>
        </p:nvPicPr>
        <p:blipFill>
          <a:blip r:embed="rId4">
            <a:alphaModFix/>
          </a:blip>
          <a:stretch>
            <a:fillRect/>
          </a:stretch>
        </p:blipFill>
        <p:spPr>
          <a:xfrm>
            <a:off x="8550694" y="4831799"/>
            <a:ext cx="479332" cy="222099"/>
          </a:xfrm>
          <a:prstGeom prst="rect">
            <a:avLst/>
          </a:prstGeom>
          <a:noFill/>
          <a:ln>
            <a:noFill/>
          </a:ln>
        </p:spPr>
      </p:pic>
      <p:sp>
        <p:nvSpPr>
          <p:cNvPr id="277" name="Google Shape;277;p30"/>
          <p:cNvSpPr/>
          <p:nvPr/>
        </p:nvSpPr>
        <p:spPr>
          <a:xfrm>
            <a:off x="550250" y="933125"/>
            <a:ext cx="2010900" cy="84600"/>
          </a:xfrm>
          <a:prstGeom prst="rect">
            <a:avLst/>
          </a:prstGeom>
          <a:solidFill>
            <a:srgbClr val="CC0000"/>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
        <p:nvSpPr>
          <p:cNvPr id="278" name="Google Shape;278;p30"/>
          <p:cNvSpPr/>
          <p:nvPr/>
        </p:nvSpPr>
        <p:spPr>
          <a:xfrm>
            <a:off x="2561113" y="933125"/>
            <a:ext cx="2010900" cy="84600"/>
          </a:xfrm>
          <a:prstGeom prst="rect">
            <a:avLst/>
          </a:prstGeom>
          <a:solidFill>
            <a:srgbClr val="FFCC00"/>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
        <p:nvSpPr>
          <p:cNvPr id="279" name="Google Shape;279;p30"/>
          <p:cNvSpPr/>
          <p:nvPr/>
        </p:nvSpPr>
        <p:spPr>
          <a:xfrm>
            <a:off x="4571976" y="933125"/>
            <a:ext cx="2010900" cy="84600"/>
          </a:xfrm>
          <a:prstGeom prst="rect">
            <a:avLst/>
          </a:prstGeom>
          <a:solidFill>
            <a:srgbClr val="009900"/>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
        <p:nvSpPr>
          <p:cNvPr id="280" name="Google Shape;280;p30"/>
          <p:cNvSpPr/>
          <p:nvPr/>
        </p:nvSpPr>
        <p:spPr>
          <a:xfrm>
            <a:off x="6582839" y="933125"/>
            <a:ext cx="2010900" cy="84600"/>
          </a:xfrm>
          <a:prstGeom prst="rect">
            <a:avLst/>
          </a:prstGeom>
          <a:solidFill>
            <a:srgbClr val="3366FF"/>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1"/>
          <p:cNvSpPr txBox="1"/>
          <p:nvPr>
            <p:ph type="title"/>
          </p:nvPr>
        </p:nvSpPr>
        <p:spPr>
          <a:xfrm>
            <a:off x="311700" y="197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Highest Count of Crime by Gender</a:t>
            </a:r>
            <a:endParaRPr b="1"/>
          </a:p>
        </p:txBody>
      </p:sp>
      <p:pic>
        <p:nvPicPr>
          <p:cNvPr id="286" name="Google Shape;286;p31" title="Chart"/>
          <p:cNvPicPr preferRelativeResize="0"/>
          <p:nvPr/>
        </p:nvPicPr>
        <p:blipFill>
          <a:blip r:embed="rId3">
            <a:alphaModFix/>
          </a:blip>
          <a:stretch>
            <a:fillRect/>
          </a:stretch>
        </p:blipFill>
        <p:spPr>
          <a:xfrm>
            <a:off x="550250" y="1244000"/>
            <a:ext cx="4021775" cy="2878205"/>
          </a:xfrm>
          <a:prstGeom prst="rect">
            <a:avLst/>
          </a:prstGeom>
          <a:noFill/>
          <a:ln>
            <a:noFill/>
          </a:ln>
        </p:spPr>
      </p:pic>
      <p:pic>
        <p:nvPicPr>
          <p:cNvPr id="287" name="Google Shape;287;p31" title="Chart"/>
          <p:cNvPicPr preferRelativeResize="0"/>
          <p:nvPr/>
        </p:nvPicPr>
        <p:blipFill>
          <a:blip r:embed="rId4">
            <a:alphaModFix/>
          </a:blip>
          <a:stretch>
            <a:fillRect/>
          </a:stretch>
        </p:blipFill>
        <p:spPr>
          <a:xfrm>
            <a:off x="4999650" y="1180825"/>
            <a:ext cx="3594101" cy="2878200"/>
          </a:xfrm>
          <a:prstGeom prst="rect">
            <a:avLst/>
          </a:prstGeom>
          <a:noFill/>
          <a:ln>
            <a:noFill/>
          </a:ln>
        </p:spPr>
      </p:pic>
      <p:pic>
        <p:nvPicPr>
          <p:cNvPr id="288" name="Google Shape;288;p31"/>
          <p:cNvPicPr preferRelativeResize="0"/>
          <p:nvPr/>
        </p:nvPicPr>
        <p:blipFill>
          <a:blip r:embed="rId5">
            <a:alphaModFix/>
          </a:blip>
          <a:stretch>
            <a:fillRect/>
          </a:stretch>
        </p:blipFill>
        <p:spPr>
          <a:xfrm>
            <a:off x="8550694" y="4831799"/>
            <a:ext cx="479332" cy="222099"/>
          </a:xfrm>
          <a:prstGeom prst="rect">
            <a:avLst/>
          </a:prstGeom>
          <a:noFill/>
          <a:ln>
            <a:noFill/>
          </a:ln>
        </p:spPr>
      </p:pic>
      <p:sp>
        <p:nvSpPr>
          <p:cNvPr id="289" name="Google Shape;289;p31"/>
          <p:cNvSpPr/>
          <p:nvPr/>
        </p:nvSpPr>
        <p:spPr>
          <a:xfrm>
            <a:off x="550250" y="933125"/>
            <a:ext cx="2010900" cy="84600"/>
          </a:xfrm>
          <a:prstGeom prst="rect">
            <a:avLst/>
          </a:prstGeom>
          <a:solidFill>
            <a:srgbClr val="CC0000"/>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
        <p:nvSpPr>
          <p:cNvPr id="290" name="Google Shape;290;p31"/>
          <p:cNvSpPr/>
          <p:nvPr/>
        </p:nvSpPr>
        <p:spPr>
          <a:xfrm>
            <a:off x="2561113" y="933125"/>
            <a:ext cx="2010900" cy="84600"/>
          </a:xfrm>
          <a:prstGeom prst="rect">
            <a:avLst/>
          </a:prstGeom>
          <a:solidFill>
            <a:srgbClr val="FFCC00"/>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
        <p:nvSpPr>
          <p:cNvPr id="291" name="Google Shape;291;p31"/>
          <p:cNvSpPr/>
          <p:nvPr/>
        </p:nvSpPr>
        <p:spPr>
          <a:xfrm>
            <a:off x="4571976" y="933125"/>
            <a:ext cx="2010900" cy="84600"/>
          </a:xfrm>
          <a:prstGeom prst="rect">
            <a:avLst/>
          </a:prstGeom>
          <a:solidFill>
            <a:srgbClr val="009900"/>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
        <p:nvSpPr>
          <p:cNvPr id="292" name="Google Shape;292;p31"/>
          <p:cNvSpPr/>
          <p:nvPr/>
        </p:nvSpPr>
        <p:spPr>
          <a:xfrm>
            <a:off x="6582839" y="933125"/>
            <a:ext cx="2010900" cy="84600"/>
          </a:xfrm>
          <a:prstGeom prst="rect">
            <a:avLst/>
          </a:prstGeom>
          <a:solidFill>
            <a:srgbClr val="3366FF"/>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p:nvPr/>
        </p:nvSpPr>
        <p:spPr>
          <a:xfrm flipH="1" rot="10800000">
            <a:off x="150" y="5339567"/>
            <a:ext cx="9143700" cy="553200"/>
          </a:xfrm>
          <a:prstGeom prst="rect">
            <a:avLst/>
          </a:prstGeom>
          <a:solidFill>
            <a:srgbClr val="434343"/>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latin typeface="Proxima Nova"/>
              <a:ea typeface="Proxima Nova"/>
              <a:cs typeface="Proxima Nova"/>
              <a:sym typeface="Proxima Nova"/>
            </a:endParaRPr>
          </a:p>
        </p:txBody>
      </p:sp>
      <p:sp>
        <p:nvSpPr>
          <p:cNvPr id="63" name="Google Shape;63;p14"/>
          <p:cNvSpPr/>
          <p:nvPr/>
        </p:nvSpPr>
        <p:spPr>
          <a:xfrm>
            <a:off x="841350" y="1939318"/>
            <a:ext cx="7461300" cy="553200"/>
          </a:xfrm>
          <a:prstGeom prst="rect">
            <a:avLst/>
          </a:prstGeom>
          <a:solidFill>
            <a:srgbClr val="FFCC00"/>
          </a:solidFill>
          <a:ln>
            <a:noFill/>
          </a:ln>
        </p:spPr>
        <p:txBody>
          <a:bodyPr anchorCtr="0" anchor="ctr" bIns="68575" lIns="155425" spcFirstLastPara="1" rIns="68575" wrap="square" tIns="68575">
            <a:noAutofit/>
          </a:bodyPr>
          <a:lstStyle/>
          <a:p>
            <a:pPr indent="0" lvl="0" marL="0" rtl="0" algn="ctr">
              <a:spcBef>
                <a:spcPts val="0"/>
              </a:spcBef>
              <a:spcAft>
                <a:spcPts val="0"/>
              </a:spcAft>
              <a:buClr>
                <a:srgbClr val="000000"/>
              </a:buClr>
              <a:buSzPts val="800"/>
              <a:buFont typeface="Arial"/>
              <a:buNone/>
            </a:pPr>
            <a:r>
              <a:rPr b="1" lang="en" sz="1800">
                <a:solidFill>
                  <a:srgbClr val="FFFFFF"/>
                </a:solidFill>
                <a:latin typeface="Proxima Nova"/>
                <a:ea typeface="Proxima Nova"/>
                <a:cs typeface="Proxima Nova"/>
                <a:sym typeface="Proxima Nova"/>
              </a:rPr>
              <a:t>Data Overview</a:t>
            </a:r>
            <a:endParaRPr b="1" sz="1800">
              <a:solidFill>
                <a:srgbClr val="FFFFFF"/>
              </a:solidFill>
              <a:latin typeface="Proxima Nova"/>
              <a:ea typeface="Proxima Nova"/>
              <a:cs typeface="Proxima Nova"/>
              <a:sym typeface="Proxima Nova"/>
            </a:endParaRPr>
          </a:p>
        </p:txBody>
      </p:sp>
      <p:sp>
        <p:nvSpPr>
          <p:cNvPr id="64" name="Google Shape;64;p14"/>
          <p:cNvSpPr/>
          <p:nvPr/>
        </p:nvSpPr>
        <p:spPr>
          <a:xfrm>
            <a:off x="841350" y="2650974"/>
            <a:ext cx="7461300" cy="553200"/>
          </a:xfrm>
          <a:prstGeom prst="rect">
            <a:avLst/>
          </a:prstGeom>
          <a:solidFill>
            <a:srgbClr val="009900"/>
          </a:solidFill>
          <a:ln>
            <a:noFill/>
          </a:ln>
        </p:spPr>
        <p:txBody>
          <a:bodyPr anchorCtr="0" anchor="ctr" bIns="68575" lIns="155425" spcFirstLastPara="1" rIns="68575" wrap="square" tIns="68575">
            <a:noAutofit/>
          </a:bodyPr>
          <a:lstStyle/>
          <a:p>
            <a:pPr indent="0" lvl="0" marL="0" rtl="0" algn="ctr">
              <a:spcBef>
                <a:spcPts val="0"/>
              </a:spcBef>
              <a:spcAft>
                <a:spcPts val="0"/>
              </a:spcAft>
              <a:buClr>
                <a:srgbClr val="000000"/>
              </a:buClr>
              <a:buSzPts val="800"/>
              <a:buFont typeface="Arial"/>
              <a:buNone/>
            </a:pPr>
            <a:r>
              <a:rPr b="1" lang="en" sz="1800">
                <a:solidFill>
                  <a:srgbClr val="FFFFFF"/>
                </a:solidFill>
                <a:latin typeface="Proxima Nova"/>
                <a:ea typeface="Proxima Nova"/>
                <a:cs typeface="Proxima Nova"/>
                <a:sym typeface="Proxima Nova"/>
              </a:rPr>
              <a:t>Exploratory Data Analysis</a:t>
            </a:r>
            <a:endParaRPr b="1" sz="1800">
              <a:solidFill>
                <a:srgbClr val="FFFFFF"/>
              </a:solidFill>
              <a:latin typeface="Proxima Nova"/>
              <a:ea typeface="Proxima Nova"/>
              <a:cs typeface="Proxima Nova"/>
              <a:sym typeface="Proxima Nova"/>
            </a:endParaRPr>
          </a:p>
        </p:txBody>
      </p:sp>
      <p:sp>
        <p:nvSpPr>
          <p:cNvPr id="65" name="Google Shape;65;p14"/>
          <p:cNvSpPr/>
          <p:nvPr/>
        </p:nvSpPr>
        <p:spPr>
          <a:xfrm>
            <a:off x="841350" y="3362630"/>
            <a:ext cx="7461300" cy="553200"/>
          </a:xfrm>
          <a:prstGeom prst="rect">
            <a:avLst/>
          </a:prstGeom>
          <a:solidFill>
            <a:srgbClr val="3366FF"/>
          </a:solidFill>
          <a:ln>
            <a:noFill/>
          </a:ln>
        </p:spPr>
        <p:txBody>
          <a:bodyPr anchorCtr="0" anchor="ctr" bIns="68575" lIns="155425" spcFirstLastPara="1" rIns="68575" wrap="square" tIns="68575">
            <a:noAutofit/>
          </a:bodyPr>
          <a:lstStyle/>
          <a:p>
            <a:pPr indent="0" lvl="0" marL="0" rtl="0" algn="ctr">
              <a:spcBef>
                <a:spcPts val="0"/>
              </a:spcBef>
              <a:spcAft>
                <a:spcPts val="0"/>
              </a:spcAft>
              <a:buClr>
                <a:schemeClr val="dk1"/>
              </a:buClr>
              <a:buSzPts val="800"/>
              <a:buFont typeface="Arial"/>
              <a:buNone/>
            </a:pPr>
            <a:r>
              <a:rPr b="1" lang="en" sz="1800">
                <a:solidFill>
                  <a:srgbClr val="FFFFFF"/>
                </a:solidFill>
                <a:latin typeface="Proxima Nova"/>
                <a:ea typeface="Proxima Nova"/>
                <a:cs typeface="Proxima Nova"/>
                <a:sym typeface="Proxima Nova"/>
              </a:rPr>
              <a:t>Recommendations/Conclusion</a:t>
            </a:r>
            <a:endParaRPr b="1" sz="1800">
              <a:solidFill>
                <a:srgbClr val="FFFFFF"/>
              </a:solidFill>
              <a:latin typeface="Proxima Nova"/>
              <a:ea typeface="Proxima Nova"/>
              <a:cs typeface="Proxima Nova"/>
              <a:sym typeface="Proxima Nova"/>
            </a:endParaRPr>
          </a:p>
        </p:txBody>
      </p:sp>
      <p:sp>
        <p:nvSpPr>
          <p:cNvPr id="66" name="Google Shape;66;p14"/>
          <p:cNvSpPr/>
          <p:nvPr/>
        </p:nvSpPr>
        <p:spPr>
          <a:xfrm>
            <a:off x="841350" y="1227663"/>
            <a:ext cx="7461300" cy="553200"/>
          </a:xfrm>
          <a:prstGeom prst="rect">
            <a:avLst/>
          </a:prstGeom>
          <a:solidFill>
            <a:srgbClr val="CC0000"/>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rPr b="1" lang="en" sz="1800">
                <a:solidFill>
                  <a:srgbClr val="FFFFFF"/>
                </a:solidFill>
                <a:latin typeface="Proxima Nova"/>
                <a:ea typeface="Proxima Nova"/>
                <a:cs typeface="Proxima Nova"/>
                <a:sym typeface="Proxima Nova"/>
              </a:rPr>
              <a:t>Introduction </a:t>
            </a:r>
            <a:endParaRPr b="1" sz="1800">
              <a:solidFill>
                <a:srgbClr val="FFFFFF"/>
              </a:solidFill>
              <a:latin typeface="Proxima Nova"/>
              <a:ea typeface="Proxima Nova"/>
              <a:cs typeface="Proxima Nova"/>
              <a:sym typeface="Proxima Nova"/>
            </a:endParaRPr>
          </a:p>
        </p:txBody>
      </p:sp>
      <p:sp>
        <p:nvSpPr>
          <p:cNvPr id="67" name="Google Shape;67;p14"/>
          <p:cNvSpPr txBox="1"/>
          <p:nvPr>
            <p:ph type="title"/>
          </p:nvPr>
        </p:nvSpPr>
        <p:spPr>
          <a:xfrm>
            <a:off x="841350" y="445025"/>
            <a:ext cx="7990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Proxima Nova"/>
                <a:ea typeface="Proxima Nova"/>
                <a:cs typeface="Proxima Nova"/>
                <a:sym typeface="Proxima Nova"/>
              </a:rPr>
              <a:t>AGENDA</a:t>
            </a:r>
            <a:endParaRPr b="1">
              <a:latin typeface="Proxima Nova"/>
              <a:ea typeface="Proxima Nova"/>
              <a:cs typeface="Proxima Nova"/>
              <a:sym typeface="Proxima Nova"/>
            </a:endParaRPr>
          </a:p>
        </p:txBody>
      </p:sp>
      <p:pic>
        <p:nvPicPr>
          <p:cNvPr id="68" name="Google Shape;68;p14"/>
          <p:cNvPicPr preferRelativeResize="0"/>
          <p:nvPr/>
        </p:nvPicPr>
        <p:blipFill>
          <a:blip r:embed="rId3">
            <a:alphaModFix/>
          </a:blip>
          <a:stretch>
            <a:fillRect/>
          </a:stretch>
        </p:blipFill>
        <p:spPr>
          <a:xfrm>
            <a:off x="8550694" y="4831799"/>
            <a:ext cx="479332" cy="2220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2"/>
          <p:cNvSpPr txBox="1"/>
          <p:nvPr>
            <p:ph type="title"/>
          </p:nvPr>
        </p:nvSpPr>
        <p:spPr>
          <a:xfrm>
            <a:off x="550250" y="323050"/>
            <a:ext cx="7061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VIOLENT CRIMES</a:t>
            </a:r>
            <a:endParaRPr b="1"/>
          </a:p>
        </p:txBody>
      </p:sp>
      <p:sp>
        <p:nvSpPr>
          <p:cNvPr id="298" name="Google Shape;298;p32"/>
          <p:cNvSpPr txBox="1"/>
          <p:nvPr>
            <p:ph idx="1" type="body"/>
          </p:nvPr>
        </p:nvSpPr>
        <p:spPr>
          <a:xfrm>
            <a:off x="6147250" y="1216563"/>
            <a:ext cx="24465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Violent crime reported among male and female in 2020.</a:t>
            </a:r>
            <a:endParaRPr/>
          </a:p>
          <a:p>
            <a:pPr indent="-342900" lvl="0" marL="457200" rtl="0" algn="l">
              <a:spcBef>
                <a:spcPts val="0"/>
              </a:spcBef>
              <a:spcAft>
                <a:spcPts val="0"/>
              </a:spcAft>
              <a:buSzPts val="1800"/>
              <a:buChar char="●"/>
            </a:pPr>
            <a:r>
              <a:rPr lang="en"/>
              <a:t>June recorded the highest number of violent crimes reported in 2020.</a:t>
            </a:r>
            <a:endParaRPr/>
          </a:p>
        </p:txBody>
      </p:sp>
      <p:pic>
        <p:nvPicPr>
          <p:cNvPr id="299" name="Google Shape;299;p32" title="Chart"/>
          <p:cNvPicPr preferRelativeResize="0"/>
          <p:nvPr/>
        </p:nvPicPr>
        <p:blipFill>
          <a:blip r:embed="rId3">
            <a:alphaModFix/>
          </a:blip>
          <a:stretch>
            <a:fillRect/>
          </a:stretch>
        </p:blipFill>
        <p:spPr>
          <a:xfrm>
            <a:off x="550250" y="1264588"/>
            <a:ext cx="5203551" cy="3217525"/>
          </a:xfrm>
          <a:prstGeom prst="rect">
            <a:avLst/>
          </a:prstGeom>
          <a:noFill/>
          <a:ln>
            <a:noFill/>
          </a:ln>
        </p:spPr>
      </p:pic>
      <p:pic>
        <p:nvPicPr>
          <p:cNvPr id="300" name="Google Shape;300;p32"/>
          <p:cNvPicPr preferRelativeResize="0"/>
          <p:nvPr/>
        </p:nvPicPr>
        <p:blipFill>
          <a:blip r:embed="rId4">
            <a:alphaModFix/>
          </a:blip>
          <a:stretch>
            <a:fillRect/>
          </a:stretch>
        </p:blipFill>
        <p:spPr>
          <a:xfrm>
            <a:off x="8550694" y="4831799"/>
            <a:ext cx="479332" cy="222099"/>
          </a:xfrm>
          <a:prstGeom prst="rect">
            <a:avLst/>
          </a:prstGeom>
          <a:noFill/>
          <a:ln>
            <a:noFill/>
          </a:ln>
        </p:spPr>
      </p:pic>
      <p:sp>
        <p:nvSpPr>
          <p:cNvPr id="301" name="Google Shape;301;p32"/>
          <p:cNvSpPr/>
          <p:nvPr/>
        </p:nvSpPr>
        <p:spPr>
          <a:xfrm>
            <a:off x="550250" y="933125"/>
            <a:ext cx="2010900" cy="84600"/>
          </a:xfrm>
          <a:prstGeom prst="rect">
            <a:avLst/>
          </a:prstGeom>
          <a:solidFill>
            <a:srgbClr val="CC0000"/>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
        <p:nvSpPr>
          <p:cNvPr id="302" name="Google Shape;302;p32"/>
          <p:cNvSpPr/>
          <p:nvPr/>
        </p:nvSpPr>
        <p:spPr>
          <a:xfrm>
            <a:off x="2561138" y="933125"/>
            <a:ext cx="2010900" cy="84600"/>
          </a:xfrm>
          <a:prstGeom prst="rect">
            <a:avLst/>
          </a:prstGeom>
          <a:solidFill>
            <a:srgbClr val="FFCC00"/>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
        <p:nvSpPr>
          <p:cNvPr id="303" name="Google Shape;303;p32"/>
          <p:cNvSpPr/>
          <p:nvPr/>
        </p:nvSpPr>
        <p:spPr>
          <a:xfrm>
            <a:off x="4571976" y="933125"/>
            <a:ext cx="2010900" cy="84600"/>
          </a:xfrm>
          <a:prstGeom prst="rect">
            <a:avLst/>
          </a:prstGeom>
          <a:solidFill>
            <a:srgbClr val="009900"/>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
        <p:nvSpPr>
          <p:cNvPr id="304" name="Google Shape;304;p32"/>
          <p:cNvSpPr/>
          <p:nvPr/>
        </p:nvSpPr>
        <p:spPr>
          <a:xfrm>
            <a:off x="6582839" y="933125"/>
            <a:ext cx="2010900" cy="84600"/>
          </a:xfrm>
          <a:prstGeom prst="rect">
            <a:avLst/>
          </a:prstGeom>
          <a:solidFill>
            <a:srgbClr val="3366FF"/>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3"/>
          <p:cNvSpPr txBox="1"/>
          <p:nvPr>
            <p:ph type="title"/>
          </p:nvPr>
        </p:nvSpPr>
        <p:spPr>
          <a:xfrm>
            <a:off x="550250" y="391850"/>
            <a:ext cx="8282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RECOMMENDATIONS / CONCLUSION</a:t>
            </a:r>
            <a:endParaRPr b="1"/>
          </a:p>
        </p:txBody>
      </p:sp>
      <p:sp>
        <p:nvSpPr>
          <p:cNvPr id="310" name="Google Shape;310;p33"/>
          <p:cNvSpPr txBox="1"/>
          <p:nvPr>
            <p:ph idx="1" type="body"/>
          </p:nvPr>
        </p:nvSpPr>
        <p:spPr>
          <a:xfrm>
            <a:off x="5771200" y="2981425"/>
            <a:ext cx="2779500" cy="1548900"/>
          </a:xfrm>
          <a:prstGeom prst="rect">
            <a:avLst/>
          </a:prstGeom>
        </p:spPr>
        <p:txBody>
          <a:bodyPr anchorCtr="0" anchor="t" bIns="91425" lIns="91425" spcFirstLastPara="1" rIns="91425" wrap="square" tIns="91425">
            <a:noAutofit/>
          </a:bodyPr>
          <a:lstStyle/>
          <a:p>
            <a:pPr indent="0" lvl="0" marL="0" rtl="0" algn="just">
              <a:lnSpc>
                <a:spcPct val="150000"/>
              </a:lnSpc>
              <a:spcBef>
                <a:spcPts val="600"/>
              </a:spcBef>
              <a:spcAft>
                <a:spcPts val="0"/>
              </a:spcAft>
              <a:buNone/>
            </a:pPr>
            <a:r>
              <a:rPr lang="en" sz="800">
                <a:solidFill>
                  <a:schemeClr val="dk1"/>
                </a:solidFill>
                <a:latin typeface="Proxima Nova"/>
                <a:ea typeface="Proxima Nova"/>
                <a:cs typeface="Proxima Nova"/>
                <a:sym typeface="Proxima Nova"/>
              </a:rPr>
              <a:t>As Covid 19 increased the numbers of deaths, most of the death was confined to Black and Hispanic ethnic groups. In addition, during the crises, everyone was ordered to isolate at  their  houses 24/7. This increased domestic violence, child abuse, and other stress related crimes. This was compounded by the fact that lower income jobs were unable to transition to working from home like white privilege jobs.</a:t>
            </a:r>
            <a:endParaRPr sz="800">
              <a:solidFill>
                <a:schemeClr val="dk1"/>
              </a:solidFill>
              <a:latin typeface="Proxima Nova"/>
              <a:ea typeface="Proxima Nova"/>
              <a:cs typeface="Proxima Nova"/>
              <a:sym typeface="Proxima Nova"/>
            </a:endParaRPr>
          </a:p>
        </p:txBody>
      </p:sp>
      <p:sp>
        <p:nvSpPr>
          <p:cNvPr id="311" name="Google Shape;311;p33"/>
          <p:cNvSpPr/>
          <p:nvPr/>
        </p:nvSpPr>
        <p:spPr>
          <a:xfrm>
            <a:off x="550250" y="933125"/>
            <a:ext cx="2010900" cy="84600"/>
          </a:xfrm>
          <a:prstGeom prst="rect">
            <a:avLst/>
          </a:prstGeom>
          <a:solidFill>
            <a:srgbClr val="CC0000"/>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
        <p:nvSpPr>
          <p:cNvPr id="312" name="Google Shape;312;p33"/>
          <p:cNvSpPr/>
          <p:nvPr/>
        </p:nvSpPr>
        <p:spPr>
          <a:xfrm>
            <a:off x="2561113" y="933125"/>
            <a:ext cx="2010900" cy="84600"/>
          </a:xfrm>
          <a:prstGeom prst="rect">
            <a:avLst/>
          </a:prstGeom>
          <a:solidFill>
            <a:srgbClr val="FFCC00"/>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
        <p:nvSpPr>
          <p:cNvPr id="313" name="Google Shape;313;p33"/>
          <p:cNvSpPr/>
          <p:nvPr/>
        </p:nvSpPr>
        <p:spPr>
          <a:xfrm>
            <a:off x="4571976" y="933125"/>
            <a:ext cx="2010900" cy="84600"/>
          </a:xfrm>
          <a:prstGeom prst="rect">
            <a:avLst/>
          </a:prstGeom>
          <a:solidFill>
            <a:srgbClr val="009900"/>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
        <p:nvSpPr>
          <p:cNvPr id="314" name="Google Shape;314;p33"/>
          <p:cNvSpPr/>
          <p:nvPr/>
        </p:nvSpPr>
        <p:spPr>
          <a:xfrm>
            <a:off x="6582839" y="933125"/>
            <a:ext cx="2010900" cy="84600"/>
          </a:xfrm>
          <a:prstGeom prst="rect">
            <a:avLst/>
          </a:prstGeom>
          <a:solidFill>
            <a:srgbClr val="3366FF"/>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pic>
        <p:nvPicPr>
          <p:cNvPr id="315" name="Google Shape;315;p33"/>
          <p:cNvPicPr preferRelativeResize="0"/>
          <p:nvPr/>
        </p:nvPicPr>
        <p:blipFill>
          <a:blip r:embed="rId3">
            <a:alphaModFix/>
          </a:blip>
          <a:stretch>
            <a:fillRect/>
          </a:stretch>
        </p:blipFill>
        <p:spPr>
          <a:xfrm>
            <a:off x="8550694" y="4831799"/>
            <a:ext cx="479332" cy="222099"/>
          </a:xfrm>
          <a:prstGeom prst="rect">
            <a:avLst/>
          </a:prstGeom>
          <a:noFill/>
          <a:ln>
            <a:noFill/>
          </a:ln>
        </p:spPr>
      </p:pic>
      <p:sp>
        <p:nvSpPr>
          <p:cNvPr id="316" name="Google Shape;316;p33"/>
          <p:cNvSpPr/>
          <p:nvPr/>
        </p:nvSpPr>
        <p:spPr>
          <a:xfrm>
            <a:off x="1390625" y="1576573"/>
            <a:ext cx="885900" cy="846000"/>
          </a:xfrm>
          <a:prstGeom prst="roundRect">
            <a:avLst>
              <a:gd fmla="val 16667" name="adj"/>
            </a:avLst>
          </a:prstGeom>
          <a:solidFill>
            <a:srgbClr val="336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3"/>
          <p:cNvSpPr txBox="1"/>
          <p:nvPr/>
        </p:nvSpPr>
        <p:spPr>
          <a:xfrm>
            <a:off x="1627775" y="1676313"/>
            <a:ext cx="411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chemeClr val="lt1"/>
                </a:solidFill>
              </a:rPr>
              <a:t>1</a:t>
            </a:r>
            <a:endParaRPr sz="3000">
              <a:solidFill>
                <a:schemeClr val="lt1"/>
              </a:solidFill>
            </a:endParaRPr>
          </a:p>
        </p:txBody>
      </p:sp>
      <p:sp>
        <p:nvSpPr>
          <p:cNvPr id="318" name="Google Shape;318;p33"/>
          <p:cNvSpPr txBox="1"/>
          <p:nvPr/>
        </p:nvSpPr>
        <p:spPr>
          <a:xfrm>
            <a:off x="4243350" y="1722525"/>
            <a:ext cx="411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lt1"/>
                </a:solidFill>
              </a:rPr>
              <a:t>2</a:t>
            </a:r>
            <a:endParaRPr sz="2400">
              <a:solidFill>
                <a:schemeClr val="lt1"/>
              </a:solidFill>
            </a:endParaRPr>
          </a:p>
        </p:txBody>
      </p:sp>
      <p:sp>
        <p:nvSpPr>
          <p:cNvPr id="319" name="Google Shape;319;p33"/>
          <p:cNvSpPr txBox="1"/>
          <p:nvPr/>
        </p:nvSpPr>
        <p:spPr>
          <a:xfrm>
            <a:off x="749825" y="2981425"/>
            <a:ext cx="2167500" cy="10467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1200"/>
              </a:spcAft>
              <a:buNone/>
            </a:pPr>
            <a:r>
              <a:rPr lang="en" sz="800">
                <a:solidFill>
                  <a:schemeClr val="dk1"/>
                </a:solidFill>
                <a:latin typeface="Proxima Nova"/>
                <a:ea typeface="Proxima Nova"/>
                <a:cs typeface="Proxima Nova"/>
                <a:sym typeface="Proxima Nova"/>
              </a:rPr>
              <a:t>Given Simple Assault accounts for one of the top crime types, police dept. can prioritize deploying more manpower during Sat. and Sun. between 3PM to 10PM within the confines of EPD and MPD. </a:t>
            </a:r>
            <a:endParaRPr sz="800">
              <a:solidFill>
                <a:schemeClr val="dk1"/>
              </a:solidFill>
              <a:latin typeface="Proxima Nova"/>
              <a:ea typeface="Proxima Nova"/>
              <a:cs typeface="Proxima Nova"/>
              <a:sym typeface="Proxima Nova"/>
            </a:endParaRPr>
          </a:p>
        </p:txBody>
      </p:sp>
      <p:sp>
        <p:nvSpPr>
          <p:cNvPr id="320" name="Google Shape;320;p33"/>
          <p:cNvSpPr txBox="1"/>
          <p:nvPr/>
        </p:nvSpPr>
        <p:spPr>
          <a:xfrm>
            <a:off x="3471000" y="2981425"/>
            <a:ext cx="1956300" cy="10467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1200"/>
              </a:spcAft>
              <a:buNone/>
            </a:pPr>
            <a:r>
              <a:rPr lang="en" sz="800">
                <a:solidFill>
                  <a:schemeClr val="dk1"/>
                </a:solidFill>
                <a:latin typeface="Proxima Nova"/>
                <a:ea typeface="Proxima Nova"/>
                <a:cs typeface="Proxima Nova"/>
                <a:sym typeface="Proxima Nova"/>
              </a:rPr>
              <a:t>Keeping gun violence to a minimum post pandemic must involve more domestic violence intervention and allocating more resources for the average individual.</a:t>
            </a:r>
            <a:endParaRPr sz="800">
              <a:solidFill>
                <a:schemeClr val="dk1"/>
              </a:solidFill>
              <a:latin typeface="Proxima Nova"/>
              <a:ea typeface="Proxima Nova"/>
              <a:cs typeface="Proxima Nova"/>
              <a:sym typeface="Proxima Nova"/>
            </a:endParaRPr>
          </a:p>
        </p:txBody>
      </p:sp>
      <p:sp>
        <p:nvSpPr>
          <p:cNvPr id="321" name="Google Shape;321;p33"/>
          <p:cNvSpPr/>
          <p:nvPr/>
        </p:nvSpPr>
        <p:spPr>
          <a:xfrm>
            <a:off x="3906200" y="1603161"/>
            <a:ext cx="885900" cy="846000"/>
          </a:xfrm>
          <a:prstGeom prst="roundRect">
            <a:avLst>
              <a:gd fmla="val 16667" name="adj"/>
            </a:avLst>
          </a:prstGeom>
          <a:solidFill>
            <a:srgbClr val="336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3"/>
          <p:cNvSpPr/>
          <p:nvPr/>
        </p:nvSpPr>
        <p:spPr>
          <a:xfrm>
            <a:off x="6621775" y="1576573"/>
            <a:ext cx="885900" cy="846000"/>
          </a:xfrm>
          <a:prstGeom prst="roundRect">
            <a:avLst>
              <a:gd fmla="val 16667" name="adj"/>
            </a:avLst>
          </a:prstGeom>
          <a:solidFill>
            <a:srgbClr val="336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3"/>
          <p:cNvSpPr txBox="1"/>
          <p:nvPr/>
        </p:nvSpPr>
        <p:spPr>
          <a:xfrm>
            <a:off x="4143350" y="1702900"/>
            <a:ext cx="411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chemeClr val="lt1"/>
                </a:solidFill>
              </a:rPr>
              <a:t>2</a:t>
            </a:r>
            <a:endParaRPr sz="3000">
              <a:solidFill>
                <a:schemeClr val="lt1"/>
              </a:solidFill>
            </a:endParaRPr>
          </a:p>
        </p:txBody>
      </p:sp>
      <p:sp>
        <p:nvSpPr>
          <p:cNvPr id="324" name="Google Shape;324;p33"/>
          <p:cNvSpPr txBox="1"/>
          <p:nvPr/>
        </p:nvSpPr>
        <p:spPr>
          <a:xfrm>
            <a:off x="6858925" y="1676313"/>
            <a:ext cx="411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chemeClr val="lt1"/>
                </a:solidFill>
              </a:rPr>
              <a:t>3</a:t>
            </a:r>
            <a:endParaRPr sz="3000">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4"/>
          <p:cNvSpPr/>
          <p:nvPr/>
        </p:nvSpPr>
        <p:spPr>
          <a:xfrm>
            <a:off x="550250" y="933125"/>
            <a:ext cx="2010900" cy="84600"/>
          </a:xfrm>
          <a:prstGeom prst="rect">
            <a:avLst/>
          </a:prstGeom>
          <a:solidFill>
            <a:srgbClr val="CC0000"/>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
        <p:nvSpPr>
          <p:cNvPr id="330" name="Google Shape;330;p34"/>
          <p:cNvSpPr/>
          <p:nvPr/>
        </p:nvSpPr>
        <p:spPr>
          <a:xfrm>
            <a:off x="2561113" y="933125"/>
            <a:ext cx="2010900" cy="84600"/>
          </a:xfrm>
          <a:prstGeom prst="rect">
            <a:avLst/>
          </a:prstGeom>
          <a:solidFill>
            <a:srgbClr val="FFCC00"/>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
        <p:nvSpPr>
          <p:cNvPr id="331" name="Google Shape;331;p34"/>
          <p:cNvSpPr/>
          <p:nvPr/>
        </p:nvSpPr>
        <p:spPr>
          <a:xfrm>
            <a:off x="4571976" y="933125"/>
            <a:ext cx="2010900" cy="84600"/>
          </a:xfrm>
          <a:prstGeom prst="rect">
            <a:avLst/>
          </a:prstGeom>
          <a:solidFill>
            <a:srgbClr val="009900"/>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
        <p:nvSpPr>
          <p:cNvPr id="332" name="Google Shape;332;p34"/>
          <p:cNvSpPr/>
          <p:nvPr/>
        </p:nvSpPr>
        <p:spPr>
          <a:xfrm>
            <a:off x="6582839" y="933125"/>
            <a:ext cx="2010900" cy="84600"/>
          </a:xfrm>
          <a:prstGeom prst="rect">
            <a:avLst/>
          </a:prstGeom>
          <a:solidFill>
            <a:srgbClr val="3366FF"/>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pic>
        <p:nvPicPr>
          <p:cNvPr id="333" name="Google Shape;333;p34"/>
          <p:cNvPicPr preferRelativeResize="0"/>
          <p:nvPr/>
        </p:nvPicPr>
        <p:blipFill>
          <a:blip r:embed="rId3">
            <a:alphaModFix/>
          </a:blip>
          <a:stretch>
            <a:fillRect/>
          </a:stretch>
        </p:blipFill>
        <p:spPr>
          <a:xfrm>
            <a:off x="8550694" y="4831799"/>
            <a:ext cx="479332" cy="222099"/>
          </a:xfrm>
          <a:prstGeom prst="rect">
            <a:avLst/>
          </a:prstGeom>
          <a:noFill/>
          <a:ln>
            <a:noFill/>
          </a:ln>
        </p:spPr>
      </p:pic>
      <p:pic>
        <p:nvPicPr>
          <p:cNvPr id="334" name="Google Shape;334;p34"/>
          <p:cNvPicPr preferRelativeResize="0"/>
          <p:nvPr/>
        </p:nvPicPr>
        <p:blipFill>
          <a:blip r:embed="rId4">
            <a:alphaModFix/>
          </a:blip>
          <a:stretch>
            <a:fillRect/>
          </a:stretch>
        </p:blipFill>
        <p:spPr>
          <a:xfrm>
            <a:off x="4596925" y="1232925"/>
            <a:ext cx="3996836" cy="3820975"/>
          </a:xfrm>
          <a:prstGeom prst="rect">
            <a:avLst/>
          </a:prstGeom>
          <a:noFill/>
          <a:ln>
            <a:noFill/>
          </a:ln>
        </p:spPr>
      </p:pic>
      <p:pic>
        <p:nvPicPr>
          <p:cNvPr id="335" name="Google Shape;335;p34"/>
          <p:cNvPicPr preferRelativeResize="0"/>
          <p:nvPr/>
        </p:nvPicPr>
        <p:blipFill>
          <a:blip r:embed="rId5">
            <a:alphaModFix/>
          </a:blip>
          <a:stretch>
            <a:fillRect/>
          </a:stretch>
        </p:blipFill>
        <p:spPr>
          <a:xfrm>
            <a:off x="611725" y="1104999"/>
            <a:ext cx="3359501" cy="2238801"/>
          </a:xfrm>
          <a:prstGeom prst="rect">
            <a:avLst/>
          </a:prstGeom>
          <a:noFill/>
          <a:ln>
            <a:noFill/>
          </a:ln>
        </p:spPr>
      </p:pic>
      <p:pic>
        <p:nvPicPr>
          <p:cNvPr id="336" name="Google Shape;336;p34"/>
          <p:cNvPicPr preferRelativeResize="0"/>
          <p:nvPr/>
        </p:nvPicPr>
        <p:blipFill>
          <a:blip r:embed="rId6">
            <a:alphaModFix/>
          </a:blip>
          <a:stretch>
            <a:fillRect/>
          </a:stretch>
        </p:blipFill>
        <p:spPr>
          <a:xfrm>
            <a:off x="2940875" y="3732500"/>
            <a:ext cx="2070550" cy="1200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550250" y="360425"/>
            <a:ext cx="8282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INTRODUCTION</a:t>
            </a:r>
            <a:endParaRPr b="1"/>
          </a:p>
        </p:txBody>
      </p:sp>
      <p:sp>
        <p:nvSpPr>
          <p:cNvPr id="74" name="Google Shape;74;p15"/>
          <p:cNvSpPr txBox="1"/>
          <p:nvPr>
            <p:ph idx="1" type="body"/>
          </p:nvPr>
        </p:nvSpPr>
        <p:spPr>
          <a:xfrm>
            <a:off x="550200" y="1128025"/>
            <a:ext cx="8043600" cy="34164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Clr>
                <a:schemeClr val="dk1"/>
              </a:buClr>
              <a:buSzPts val="1100"/>
              <a:buFont typeface="Arial"/>
              <a:buNone/>
            </a:pPr>
            <a:r>
              <a:rPr b="1" lang="en" sz="1200">
                <a:solidFill>
                  <a:srgbClr val="202122"/>
                </a:solidFill>
              </a:rPr>
              <a:t>Kansas City, Missouri</a:t>
            </a:r>
            <a:r>
              <a:rPr lang="en" sz="1200">
                <a:solidFill>
                  <a:srgbClr val="202122"/>
                </a:solidFill>
                <a:highlight>
                  <a:srgbClr val="FFFFFF"/>
                </a:highlight>
              </a:rPr>
              <a:t> (</a:t>
            </a:r>
            <a:r>
              <a:rPr b="1" lang="en" sz="1200">
                <a:solidFill>
                  <a:srgbClr val="202122"/>
                </a:solidFill>
              </a:rPr>
              <a:t>KC</a:t>
            </a:r>
            <a:r>
              <a:rPr lang="en" sz="1200">
                <a:solidFill>
                  <a:srgbClr val="202122"/>
                </a:solidFill>
                <a:highlight>
                  <a:srgbClr val="FFFFFF"/>
                </a:highlight>
              </a:rPr>
              <a:t> or </a:t>
            </a:r>
            <a:r>
              <a:rPr b="1" lang="en" sz="1200">
                <a:solidFill>
                  <a:srgbClr val="202122"/>
                </a:solidFill>
              </a:rPr>
              <a:t>KCMO</a:t>
            </a:r>
            <a:r>
              <a:rPr lang="en" sz="1200">
                <a:solidFill>
                  <a:srgbClr val="202122"/>
                </a:solidFill>
                <a:highlight>
                  <a:srgbClr val="FFFFFF"/>
                </a:highlight>
              </a:rPr>
              <a:t>) is the largest city in </a:t>
            </a:r>
            <a:r>
              <a:rPr lang="en" sz="1200">
                <a:solidFill>
                  <a:srgbClr val="202122"/>
                </a:solidFill>
              </a:rPr>
              <a:t>Missouri</a:t>
            </a:r>
            <a:r>
              <a:rPr lang="en" sz="1200">
                <a:solidFill>
                  <a:srgbClr val="202122"/>
                </a:solidFill>
                <a:highlight>
                  <a:srgbClr val="FFFFFF"/>
                </a:highlight>
              </a:rPr>
              <a:t> by population and area. </a:t>
            </a:r>
            <a:endParaRPr sz="1200">
              <a:solidFill>
                <a:srgbClr val="202122"/>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sz="1200">
              <a:solidFill>
                <a:srgbClr val="202122"/>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 sz="1200">
                <a:solidFill>
                  <a:srgbClr val="202122"/>
                </a:solidFill>
                <a:highlight>
                  <a:srgbClr val="FFFFFF"/>
                </a:highlight>
              </a:rPr>
              <a:t>Kansas City is in the border of Kansas and Missouri but located in Missouri instead.</a:t>
            </a:r>
            <a:endParaRPr sz="1200">
              <a:solidFill>
                <a:srgbClr val="202122"/>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sz="1400">
              <a:solidFill>
                <a:srgbClr val="202122"/>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sz="1400">
              <a:solidFill>
                <a:srgbClr val="202122"/>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 sz="1200" u="sng">
                <a:solidFill>
                  <a:srgbClr val="202122"/>
                </a:solidFill>
                <a:highlight>
                  <a:srgbClr val="FFFFFF"/>
                </a:highlight>
              </a:rPr>
              <a:t>FOCUS</a:t>
            </a:r>
            <a:r>
              <a:rPr lang="en" sz="1200">
                <a:solidFill>
                  <a:srgbClr val="202122"/>
                </a:solidFill>
                <a:highlight>
                  <a:srgbClr val="FFFFFF"/>
                </a:highlight>
              </a:rPr>
              <a:t> </a:t>
            </a:r>
            <a:endParaRPr sz="1200">
              <a:solidFill>
                <a:srgbClr val="202122"/>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sz="1200">
              <a:solidFill>
                <a:srgbClr val="202122"/>
              </a:solidFill>
              <a:highlight>
                <a:srgbClr val="FFFFFF"/>
              </a:highlight>
            </a:endParaRPr>
          </a:p>
          <a:p>
            <a:pPr indent="-304800" lvl="0" marL="457200" rtl="0" algn="l">
              <a:lnSpc>
                <a:spcPct val="100000"/>
              </a:lnSpc>
              <a:spcBef>
                <a:spcPts val="0"/>
              </a:spcBef>
              <a:spcAft>
                <a:spcPts val="0"/>
              </a:spcAft>
              <a:buClr>
                <a:srgbClr val="202122"/>
              </a:buClr>
              <a:buSzPts val="1200"/>
              <a:buAutoNum type="arabicPeriod"/>
            </a:pPr>
            <a:r>
              <a:rPr lang="en" sz="1200">
                <a:solidFill>
                  <a:srgbClr val="202122"/>
                </a:solidFill>
                <a:highlight>
                  <a:srgbClr val="FFFFFF"/>
                </a:highlight>
              </a:rPr>
              <a:t>C</a:t>
            </a:r>
            <a:r>
              <a:rPr lang="en" sz="1200">
                <a:solidFill>
                  <a:srgbClr val="202122"/>
                </a:solidFill>
                <a:highlight>
                  <a:srgbClr val="FFFFFF"/>
                </a:highlight>
              </a:rPr>
              <a:t>rimes in Kansas City during 2020 because that might potentially </a:t>
            </a:r>
            <a:r>
              <a:rPr lang="en" sz="1200">
                <a:solidFill>
                  <a:srgbClr val="202122"/>
                </a:solidFill>
                <a:highlight>
                  <a:schemeClr val="lt1"/>
                </a:highlight>
              </a:rPr>
              <a:t>reveal interesting </a:t>
            </a:r>
            <a:r>
              <a:rPr lang="en" sz="1200">
                <a:solidFill>
                  <a:srgbClr val="202122"/>
                </a:solidFill>
                <a:highlight>
                  <a:srgbClr val="FFFFFF"/>
                </a:highlight>
              </a:rPr>
              <a:t>COVID-19 pandemic insights about crime in a busy city.</a:t>
            </a:r>
            <a:endParaRPr sz="1200">
              <a:solidFill>
                <a:srgbClr val="202122"/>
              </a:solidFill>
              <a:highlight>
                <a:srgbClr val="FFFFFF"/>
              </a:highlight>
            </a:endParaRPr>
          </a:p>
          <a:p>
            <a:pPr indent="-304800" lvl="0" marL="457200" rtl="0" algn="l">
              <a:lnSpc>
                <a:spcPct val="100000"/>
              </a:lnSpc>
              <a:spcBef>
                <a:spcPts val="0"/>
              </a:spcBef>
              <a:spcAft>
                <a:spcPts val="0"/>
              </a:spcAft>
              <a:buClr>
                <a:srgbClr val="202122"/>
              </a:buClr>
              <a:buSzPts val="1200"/>
              <a:buAutoNum type="arabicPeriod"/>
            </a:pPr>
            <a:r>
              <a:rPr lang="en" sz="1200">
                <a:solidFill>
                  <a:schemeClr val="dk1"/>
                </a:solidFill>
              </a:rPr>
              <a:t>COVID-19 crisis in Black and Hispanic communities potentially increased domestic violence and other stress related crimes. </a:t>
            </a:r>
            <a:r>
              <a:rPr lang="en" sz="1200">
                <a:solidFill>
                  <a:srgbClr val="202122"/>
                </a:solidFill>
                <a:highlight>
                  <a:srgbClr val="FFFFFF"/>
                </a:highlight>
              </a:rPr>
              <a:t> </a:t>
            </a:r>
            <a:endParaRPr sz="1200">
              <a:solidFill>
                <a:srgbClr val="202122"/>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sz="1200">
              <a:solidFill>
                <a:srgbClr val="202122"/>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sz="1200">
              <a:solidFill>
                <a:srgbClr val="202122"/>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 sz="1200" u="sng">
                <a:solidFill>
                  <a:srgbClr val="202122"/>
                </a:solidFill>
                <a:highlight>
                  <a:srgbClr val="FFFFFF"/>
                </a:highlight>
              </a:rPr>
              <a:t>SOFTWARES</a:t>
            </a:r>
            <a:endParaRPr sz="1200" u="sng">
              <a:solidFill>
                <a:srgbClr val="202122"/>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sz="1200" u="sng">
              <a:solidFill>
                <a:srgbClr val="202122"/>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 sz="1200">
                <a:solidFill>
                  <a:srgbClr val="202122"/>
                </a:solidFill>
                <a:highlight>
                  <a:srgbClr val="FFFFFF"/>
                </a:highlight>
              </a:rPr>
              <a:t>Excel and Tableau</a:t>
            </a:r>
            <a:endParaRPr sz="1200">
              <a:solidFill>
                <a:srgbClr val="202122"/>
              </a:solidFill>
              <a:highlight>
                <a:srgbClr val="FFFFFF"/>
              </a:highlight>
            </a:endParaRPr>
          </a:p>
          <a:p>
            <a:pPr indent="-304800" lvl="0" marL="457200" rtl="0" algn="l">
              <a:lnSpc>
                <a:spcPct val="100000"/>
              </a:lnSpc>
              <a:spcBef>
                <a:spcPts val="0"/>
              </a:spcBef>
              <a:spcAft>
                <a:spcPts val="0"/>
              </a:spcAft>
              <a:buClr>
                <a:srgbClr val="202122"/>
              </a:buClr>
              <a:buSzPts val="1200"/>
              <a:buChar char="●"/>
            </a:pPr>
            <a:r>
              <a:rPr lang="en" sz="1200">
                <a:solidFill>
                  <a:srgbClr val="202122"/>
                </a:solidFill>
                <a:highlight>
                  <a:srgbClr val="FFFFFF"/>
                </a:highlight>
              </a:rPr>
              <a:t>clean the data and uncover insights</a:t>
            </a:r>
            <a:endParaRPr sz="1200">
              <a:solidFill>
                <a:srgbClr val="202122"/>
              </a:solidFill>
              <a:highlight>
                <a:srgbClr val="FFFFFF"/>
              </a:highlight>
            </a:endParaRPr>
          </a:p>
          <a:p>
            <a:pPr indent="-304800" lvl="0" marL="457200" rtl="0" algn="l">
              <a:lnSpc>
                <a:spcPct val="100000"/>
              </a:lnSpc>
              <a:spcBef>
                <a:spcPts val="0"/>
              </a:spcBef>
              <a:spcAft>
                <a:spcPts val="0"/>
              </a:spcAft>
              <a:buClr>
                <a:srgbClr val="202122"/>
              </a:buClr>
              <a:buSzPts val="1200"/>
              <a:buChar char="●"/>
            </a:pPr>
            <a:r>
              <a:rPr lang="en" sz="1200">
                <a:solidFill>
                  <a:srgbClr val="202122"/>
                </a:solidFill>
                <a:highlight>
                  <a:srgbClr val="FFFFFF"/>
                </a:highlight>
              </a:rPr>
              <a:t>pivot tables</a:t>
            </a:r>
            <a:endParaRPr sz="1200">
              <a:solidFill>
                <a:srgbClr val="202122"/>
              </a:solidFill>
              <a:highlight>
                <a:srgbClr val="FFFFFF"/>
              </a:highlight>
            </a:endParaRPr>
          </a:p>
          <a:p>
            <a:pPr indent="-304800" lvl="0" marL="457200" rtl="0" algn="l">
              <a:lnSpc>
                <a:spcPct val="100000"/>
              </a:lnSpc>
              <a:spcBef>
                <a:spcPts val="0"/>
              </a:spcBef>
              <a:spcAft>
                <a:spcPts val="0"/>
              </a:spcAft>
              <a:buClr>
                <a:srgbClr val="202122"/>
              </a:buClr>
              <a:buSzPts val="1200"/>
              <a:buChar char="●"/>
            </a:pPr>
            <a:r>
              <a:rPr lang="en" sz="1200">
                <a:solidFill>
                  <a:srgbClr val="202122"/>
                </a:solidFill>
                <a:highlight>
                  <a:srgbClr val="FFFFFF"/>
                </a:highlight>
              </a:rPr>
              <a:t>data visualizations</a:t>
            </a:r>
            <a:endParaRPr sz="1200">
              <a:solidFill>
                <a:srgbClr val="202122"/>
              </a:solidFill>
              <a:highlight>
                <a:srgbClr val="FFFFFF"/>
              </a:highlight>
            </a:endParaRPr>
          </a:p>
        </p:txBody>
      </p:sp>
      <p:sp>
        <p:nvSpPr>
          <p:cNvPr id="75" name="Google Shape;75;p15"/>
          <p:cNvSpPr/>
          <p:nvPr/>
        </p:nvSpPr>
        <p:spPr>
          <a:xfrm>
            <a:off x="550250" y="933125"/>
            <a:ext cx="2010900" cy="84600"/>
          </a:xfrm>
          <a:prstGeom prst="rect">
            <a:avLst/>
          </a:prstGeom>
          <a:solidFill>
            <a:srgbClr val="CC0000"/>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
        <p:nvSpPr>
          <p:cNvPr id="76" name="Google Shape;76;p15"/>
          <p:cNvSpPr/>
          <p:nvPr/>
        </p:nvSpPr>
        <p:spPr>
          <a:xfrm>
            <a:off x="2561113" y="933125"/>
            <a:ext cx="2010900" cy="84600"/>
          </a:xfrm>
          <a:prstGeom prst="rect">
            <a:avLst/>
          </a:prstGeom>
          <a:solidFill>
            <a:srgbClr val="FFCC00"/>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
        <p:nvSpPr>
          <p:cNvPr id="77" name="Google Shape;77;p15"/>
          <p:cNvSpPr/>
          <p:nvPr/>
        </p:nvSpPr>
        <p:spPr>
          <a:xfrm>
            <a:off x="4571976" y="933125"/>
            <a:ext cx="2010900" cy="84600"/>
          </a:xfrm>
          <a:prstGeom prst="rect">
            <a:avLst/>
          </a:prstGeom>
          <a:solidFill>
            <a:srgbClr val="009900"/>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
        <p:nvSpPr>
          <p:cNvPr id="78" name="Google Shape;78;p15"/>
          <p:cNvSpPr/>
          <p:nvPr/>
        </p:nvSpPr>
        <p:spPr>
          <a:xfrm>
            <a:off x="6582839" y="933125"/>
            <a:ext cx="2010900" cy="84600"/>
          </a:xfrm>
          <a:prstGeom prst="rect">
            <a:avLst/>
          </a:prstGeom>
          <a:solidFill>
            <a:srgbClr val="3366FF"/>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pic>
        <p:nvPicPr>
          <p:cNvPr id="79" name="Google Shape;79;p15"/>
          <p:cNvPicPr preferRelativeResize="0"/>
          <p:nvPr/>
        </p:nvPicPr>
        <p:blipFill>
          <a:blip r:embed="rId3">
            <a:alphaModFix/>
          </a:blip>
          <a:stretch>
            <a:fillRect/>
          </a:stretch>
        </p:blipFill>
        <p:spPr>
          <a:xfrm>
            <a:off x="8550694" y="4831799"/>
            <a:ext cx="479332" cy="2220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550250" y="360425"/>
            <a:ext cx="8282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DATA OVERVIEW</a:t>
            </a:r>
            <a:endParaRPr b="1"/>
          </a:p>
        </p:txBody>
      </p:sp>
      <p:sp>
        <p:nvSpPr>
          <p:cNvPr id="85" name="Google Shape;85;p16"/>
          <p:cNvSpPr txBox="1"/>
          <p:nvPr>
            <p:ph idx="1" type="body"/>
          </p:nvPr>
        </p:nvSpPr>
        <p:spPr>
          <a:xfrm>
            <a:off x="550200" y="1152475"/>
            <a:ext cx="8043600" cy="3416400"/>
          </a:xfrm>
          <a:prstGeom prst="rect">
            <a:avLst/>
          </a:prstGeom>
        </p:spPr>
        <p:txBody>
          <a:bodyPr anchorCtr="0" anchor="t" bIns="91425" lIns="91425" spcFirstLastPara="1" rIns="91425" wrap="square" tIns="91425">
            <a:normAutofit fontScale="40000" lnSpcReduction="20000"/>
          </a:bodyPr>
          <a:lstStyle/>
          <a:p>
            <a:pPr indent="0" lvl="0" marL="0" rtl="0" algn="l">
              <a:spcBef>
                <a:spcPts val="0"/>
              </a:spcBef>
              <a:spcAft>
                <a:spcPts val="0"/>
              </a:spcAft>
              <a:buNone/>
            </a:pPr>
            <a:r>
              <a:rPr b="1" lang="en" sz="3500"/>
              <a:t>Source</a:t>
            </a:r>
            <a:r>
              <a:rPr lang="en" sz="2100"/>
              <a:t>: </a:t>
            </a:r>
            <a:r>
              <a:rPr lang="en" sz="2500"/>
              <a:t>Kansas City Police Department - OpenDataKC</a:t>
            </a:r>
            <a:endParaRPr sz="2500"/>
          </a:p>
          <a:p>
            <a:pPr indent="0" lvl="0" marL="0" rtl="0" algn="l">
              <a:spcBef>
                <a:spcPts val="1200"/>
              </a:spcBef>
              <a:spcAft>
                <a:spcPts val="0"/>
              </a:spcAft>
              <a:buNone/>
            </a:pPr>
            <a:r>
              <a:t/>
            </a:r>
            <a:endParaRPr sz="2100"/>
          </a:p>
          <a:p>
            <a:pPr indent="0" lvl="0" marL="0" rtl="0" algn="l">
              <a:spcBef>
                <a:spcPts val="1200"/>
              </a:spcBef>
              <a:spcAft>
                <a:spcPts val="0"/>
              </a:spcAft>
              <a:buNone/>
            </a:pPr>
            <a:r>
              <a:rPr lang="en" sz="2500"/>
              <a:t>Crime Reports from Jan 1st, 2020 to Dec 27th, 2020</a:t>
            </a:r>
            <a:endParaRPr sz="2500"/>
          </a:p>
          <a:p>
            <a:pPr indent="0" lvl="0" marL="0" rtl="0" algn="l">
              <a:spcBef>
                <a:spcPts val="1200"/>
              </a:spcBef>
              <a:spcAft>
                <a:spcPts val="0"/>
              </a:spcAft>
              <a:buNone/>
            </a:pPr>
            <a:r>
              <a:rPr lang="en" sz="2500"/>
              <a:t>within Kansas City, Missouri.</a:t>
            </a:r>
            <a:endParaRPr sz="2500"/>
          </a:p>
          <a:p>
            <a:pPr indent="0" lvl="0" marL="0" rtl="0" algn="l">
              <a:spcBef>
                <a:spcPts val="1200"/>
              </a:spcBef>
              <a:spcAft>
                <a:spcPts val="0"/>
              </a:spcAft>
              <a:buNone/>
            </a:pPr>
            <a:r>
              <a:t/>
            </a:r>
            <a:endParaRPr sz="2500"/>
          </a:p>
          <a:p>
            <a:pPr indent="0" lvl="0" marL="0" rtl="0" algn="l">
              <a:spcBef>
                <a:spcPts val="1200"/>
              </a:spcBef>
              <a:spcAft>
                <a:spcPts val="0"/>
              </a:spcAft>
              <a:buNone/>
            </a:pPr>
            <a:r>
              <a:rPr b="1" lang="en" sz="2500"/>
              <a:t>96,220</a:t>
            </a:r>
            <a:r>
              <a:rPr lang="en" sz="2500"/>
              <a:t> Rows</a:t>
            </a:r>
            <a:endParaRPr sz="2500"/>
          </a:p>
          <a:p>
            <a:pPr indent="0" lvl="0" marL="0" rtl="0" algn="l">
              <a:spcBef>
                <a:spcPts val="1200"/>
              </a:spcBef>
              <a:spcAft>
                <a:spcPts val="0"/>
              </a:spcAft>
              <a:buNone/>
            </a:pPr>
            <a:r>
              <a:rPr b="1" lang="en" sz="2500"/>
              <a:t>23</a:t>
            </a:r>
            <a:r>
              <a:rPr lang="en" sz="2500"/>
              <a:t> Columns</a:t>
            </a:r>
            <a:endParaRPr sz="2500"/>
          </a:p>
          <a:p>
            <a:pPr indent="0" lvl="0" marL="0" rtl="0" algn="l">
              <a:spcBef>
                <a:spcPts val="1200"/>
              </a:spcBef>
              <a:spcAft>
                <a:spcPts val="0"/>
              </a:spcAft>
              <a:buNone/>
            </a:pPr>
            <a:r>
              <a:t/>
            </a:r>
            <a:endParaRPr sz="2500"/>
          </a:p>
          <a:p>
            <a:pPr indent="0" lvl="0" marL="0" rtl="0" algn="l">
              <a:lnSpc>
                <a:spcPct val="100000"/>
              </a:lnSpc>
              <a:spcBef>
                <a:spcPts val="1200"/>
              </a:spcBef>
              <a:spcAft>
                <a:spcPts val="0"/>
              </a:spcAft>
              <a:buClr>
                <a:schemeClr val="dk1"/>
              </a:buClr>
              <a:buSzPct val="44000"/>
              <a:buFont typeface="Arial"/>
              <a:buNone/>
            </a:pPr>
            <a:r>
              <a:rPr lang="en" sz="2500">
                <a:solidFill>
                  <a:schemeClr val="dk1"/>
                </a:solidFill>
              </a:rPr>
              <a:t>Data Types: Text/String, Date/Time, Number, and Geolocation.</a:t>
            </a:r>
            <a:endParaRPr sz="2500">
              <a:solidFill>
                <a:schemeClr val="dk1"/>
              </a:solidFill>
            </a:endParaRPr>
          </a:p>
          <a:p>
            <a:pPr indent="0" lvl="0" marL="0" rtl="0" algn="l">
              <a:spcBef>
                <a:spcPts val="0"/>
              </a:spcBef>
              <a:spcAft>
                <a:spcPts val="0"/>
              </a:spcAft>
              <a:buNone/>
            </a:pPr>
            <a:r>
              <a:t/>
            </a:r>
            <a:endParaRPr sz="2500"/>
          </a:p>
          <a:p>
            <a:pPr indent="0" lvl="0" marL="0" rtl="0" algn="l">
              <a:spcBef>
                <a:spcPts val="1200"/>
              </a:spcBef>
              <a:spcAft>
                <a:spcPts val="0"/>
              </a:spcAft>
              <a:buNone/>
            </a:pPr>
            <a:r>
              <a:rPr lang="en" sz="2500"/>
              <a:t>Link:</a:t>
            </a:r>
            <a:r>
              <a:rPr lang="en" sz="2500">
                <a:solidFill>
                  <a:schemeClr val="dk1"/>
                </a:solidFill>
                <a:latin typeface="Source Code Pro"/>
                <a:ea typeface="Source Code Pro"/>
                <a:cs typeface="Source Code Pro"/>
                <a:sym typeface="Source Code Pro"/>
              </a:rPr>
              <a:t> </a:t>
            </a:r>
            <a:r>
              <a:rPr lang="en" sz="2500" u="sng">
                <a:solidFill>
                  <a:schemeClr val="hlink"/>
                </a:solidFill>
                <a:hlinkClick r:id="rId3"/>
              </a:rPr>
              <a:t>KCPD 2020 Crime Reports | Open Data KC</a:t>
            </a:r>
            <a:endParaRPr sz="2500">
              <a:solidFill>
                <a:schemeClr val="dk1"/>
              </a:solidFill>
              <a:latin typeface="Source Code Pro"/>
              <a:ea typeface="Source Code Pro"/>
              <a:cs typeface="Source Code Pro"/>
              <a:sym typeface="Source Code Pro"/>
            </a:endParaRPr>
          </a:p>
          <a:p>
            <a:pPr indent="0" lvl="0" marL="0" rtl="0" algn="l">
              <a:spcBef>
                <a:spcPts val="1200"/>
              </a:spcBef>
              <a:spcAft>
                <a:spcPts val="1200"/>
              </a:spcAft>
              <a:buNone/>
            </a:pPr>
            <a:r>
              <a:t/>
            </a:r>
            <a:endParaRPr/>
          </a:p>
        </p:txBody>
      </p:sp>
      <p:pic>
        <p:nvPicPr>
          <p:cNvPr id="86" name="Google Shape;86;p16"/>
          <p:cNvPicPr preferRelativeResize="0"/>
          <p:nvPr/>
        </p:nvPicPr>
        <p:blipFill rotWithShape="1">
          <a:blip r:embed="rId4">
            <a:alphaModFix/>
          </a:blip>
          <a:srcRect b="0" l="2563" r="11415" t="7518"/>
          <a:stretch/>
        </p:blipFill>
        <p:spPr>
          <a:xfrm>
            <a:off x="4188925" y="1152476"/>
            <a:ext cx="4404874" cy="3294376"/>
          </a:xfrm>
          <a:prstGeom prst="rect">
            <a:avLst/>
          </a:prstGeom>
          <a:noFill/>
          <a:ln>
            <a:noFill/>
          </a:ln>
        </p:spPr>
      </p:pic>
      <p:sp>
        <p:nvSpPr>
          <p:cNvPr id="87" name="Google Shape;87;p16"/>
          <p:cNvSpPr/>
          <p:nvPr/>
        </p:nvSpPr>
        <p:spPr>
          <a:xfrm>
            <a:off x="550250" y="933125"/>
            <a:ext cx="2010900" cy="84600"/>
          </a:xfrm>
          <a:prstGeom prst="rect">
            <a:avLst/>
          </a:prstGeom>
          <a:solidFill>
            <a:srgbClr val="CC0000"/>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
        <p:nvSpPr>
          <p:cNvPr id="88" name="Google Shape;88;p16"/>
          <p:cNvSpPr/>
          <p:nvPr/>
        </p:nvSpPr>
        <p:spPr>
          <a:xfrm>
            <a:off x="2561113" y="933125"/>
            <a:ext cx="2010900" cy="84600"/>
          </a:xfrm>
          <a:prstGeom prst="rect">
            <a:avLst/>
          </a:prstGeom>
          <a:solidFill>
            <a:srgbClr val="FFCC00"/>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
        <p:nvSpPr>
          <p:cNvPr id="89" name="Google Shape;89;p16"/>
          <p:cNvSpPr/>
          <p:nvPr/>
        </p:nvSpPr>
        <p:spPr>
          <a:xfrm>
            <a:off x="4571976" y="933125"/>
            <a:ext cx="2010900" cy="84600"/>
          </a:xfrm>
          <a:prstGeom prst="rect">
            <a:avLst/>
          </a:prstGeom>
          <a:solidFill>
            <a:srgbClr val="009900"/>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
        <p:nvSpPr>
          <p:cNvPr id="90" name="Google Shape;90;p16"/>
          <p:cNvSpPr/>
          <p:nvPr/>
        </p:nvSpPr>
        <p:spPr>
          <a:xfrm>
            <a:off x="6582839" y="933125"/>
            <a:ext cx="2010900" cy="84600"/>
          </a:xfrm>
          <a:prstGeom prst="rect">
            <a:avLst/>
          </a:prstGeom>
          <a:solidFill>
            <a:srgbClr val="3366FF"/>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pic>
        <p:nvPicPr>
          <p:cNvPr id="91" name="Google Shape;91;p16"/>
          <p:cNvPicPr preferRelativeResize="0"/>
          <p:nvPr/>
        </p:nvPicPr>
        <p:blipFill>
          <a:blip r:embed="rId5">
            <a:alphaModFix/>
          </a:blip>
          <a:stretch>
            <a:fillRect/>
          </a:stretch>
        </p:blipFill>
        <p:spPr>
          <a:xfrm>
            <a:off x="8550694" y="4831799"/>
            <a:ext cx="479332" cy="2220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7"/>
          <p:cNvSpPr txBox="1"/>
          <p:nvPr/>
        </p:nvSpPr>
        <p:spPr>
          <a:xfrm>
            <a:off x="550250" y="3990925"/>
            <a:ext cx="8086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3C78D8"/>
                </a:solidFill>
              </a:rPr>
              <a:t>Relation between Male and Female victims of domestic violence. It was influenced by alcohol during the period between 12 am to 2 am and between 5:50 pm to 7:30 pm.</a:t>
            </a:r>
            <a:endParaRPr/>
          </a:p>
        </p:txBody>
      </p:sp>
      <p:pic>
        <p:nvPicPr>
          <p:cNvPr id="97" name="Google Shape;97;p17"/>
          <p:cNvPicPr preferRelativeResize="0"/>
          <p:nvPr/>
        </p:nvPicPr>
        <p:blipFill>
          <a:blip r:embed="rId3">
            <a:alphaModFix/>
          </a:blip>
          <a:stretch>
            <a:fillRect/>
          </a:stretch>
        </p:blipFill>
        <p:spPr>
          <a:xfrm>
            <a:off x="4664800" y="1149663"/>
            <a:ext cx="3971926" cy="2709325"/>
          </a:xfrm>
          <a:prstGeom prst="rect">
            <a:avLst/>
          </a:prstGeom>
          <a:noFill/>
          <a:ln>
            <a:noFill/>
          </a:ln>
        </p:spPr>
      </p:pic>
      <p:pic>
        <p:nvPicPr>
          <p:cNvPr id="98" name="Google Shape;98;p17"/>
          <p:cNvPicPr preferRelativeResize="0"/>
          <p:nvPr/>
        </p:nvPicPr>
        <p:blipFill>
          <a:blip r:embed="rId4">
            <a:alphaModFix/>
          </a:blip>
          <a:stretch>
            <a:fillRect/>
          </a:stretch>
        </p:blipFill>
        <p:spPr>
          <a:xfrm>
            <a:off x="550250" y="1149663"/>
            <a:ext cx="3971909" cy="2709325"/>
          </a:xfrm>
          <a:prstGeom prst="rect">
            <a:avLst/>
          </a:prstGeom>
          <a:noFill/>
          <a:ln>
            <a:noFill/>
          </a:ln>
        </p:spPr>
      </p:pic>
      <p:sp>
        <p:nvSpPr>
          <p:cNvPr id="99" name="Google Shape;99;p17"/>
          <p:cNvSpPr txBox="1"/>
          <p:nvPr/>
        </p:nvSpPr>
        <p:spPr>
          <a:xfrm>
            <a:off x="550250" y="4700850"/>
            <a:ext cx="5188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 The description of offense </a:t>
            </a:r>
            <a:r>
              <a:rPr lang="en" sz="800"/>
              <a:t>collected</a:t>
            </a:r>
            <a:r>
              <a:rPr lang="en" sz="800"/>
              <a:t> by National Incident Based Report System offense (IBRS)”</a:t>
            </a:r>
            <a:endParaRPr sz="800"/>
          </a:p>
        </p:txBody>
      </p:sp>
      <p:sp>
        <p:nvSpPr>
          <p:cNvPr id="100" name="Google Shape;100;p17"/>
          <p:cNvSpPr/>
          <p:nvPr/>
        </p:nvSpPr>
        <p:spPr>
          <a:xfrm>
            <a:off x="550250" y="933125"/>
            <a:ext cx="2010900" cy="84600"/>
          </a:xfrm>
          <a:prstGeom prst="rect">
            <a:avLst/>
          </a:prstGeom>
          <a:solidFill>
            <a:srgbClr val="CC0000"/>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
        <p:nvSpPr>
          <p:cNvPr id="101" name="Google Shape;101;p17"/>
          <p:cNvSpPr/>
          <p:nvPr/>
        </p:nvSpPr>
        <p:spPr>
          <a:xfrm>
            <a:off x="2561113" y="933125"/>
            <a:ext cx="2010900" cy="84600"/>
          </a:xfrm>
          <a:prstGeom prst="rect">
            <a:avLst/>
          </a:prstGeom>
          <a:solidFill>
            <a:srgbClr val="FFCC00"/>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
        <p:nvSpPr>
          <p:cNvPr id="102" name="Google Shape;102;p17"/>
          <p:cNvSpPr/>
          <p:nvPr/>
        </p:nvSpPr>
        <p:spPr>
          <a:xfrm>
            <a:off x="4571976" y="933125"/>
            <a:ext cx="2010900" cy="84600"/>
          </a:xfrm>
          <a:prstGeom prst="rect">
            <a:avLst/>
          </a:prstGeom>
          <a:solidFill>
            <a:srgbClr val="009900"/>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
        <p:nvSpPr>
          <p:cNvPr id="103" name="Google Shape;103;p17"/>
          <p:cNvSpPr/>
          <p:nvPr/>
        </p:nvSpPr>
        <p:spPr>
          <a:xfrm>
            <a:off x="6582839" y="933125"/>
            <a:ext cx="2010900" cy="84600"/>
          </a:xfrm>
          <a:prstGeom prst="rect">
            <a:avLst/>
          </a:prstGeom>
          <a:solidFill>
            <a:srgbClr val="3366FF"/>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pic>
        <p:nvPicPr>
          <p:cNvPr id="104" name="Google Shape;104;p17"/>
          <p:cNvPicPr preferRelativeResize="0"/>
          <p:nvPr/>
        </p:nvPicPr>
        <p:blipFill>
          <a:blip r:embed="rId5">
            <a:alphaModFix/>
          </a:blip>
          <a:stretch>
            <a:fillRect/>
          </a:stretch>
        </p:blipFill>
        <p:spPr>
          <a:xfrm>
            <a:off x="8550694" y="4831799"/>
            <a:ext cx="479332" cy="222099"/>
          </a:xfrm>
          <a:prstGeom prst="rect">
            <a:avLst/>
          </a:prstGeom>
          <a:noFill/>
          <a:ln>
            <a:noFill/>
          </a:ln>
        </p:spPr>
      </p:pic>
      <p:sp>
        <p:nvSpPr>
          <p:cNvPr id="105" name="Google Shape;105;p17"/>
          <p:cNvSpPr txBox="1"/>
          <p:nvPr>
            <p:ph type="title"/>
          </p:nvPr>
        </p:nvSpPr>
        <p:spPr>
          <a:xfrm>
            <a:off x="550250" y="360425"/>
            <a:ext cx="82821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1" lang="en" sz="2500"/>
              <a:t>BAR GRAPH OF DOMESTIC VIOLENCE (DV) BY GENDER</a:t>
            </a:r>
            <a:endParaRPr b="1" sz="2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18"/>
          <p:cNvPicPr preferRelativeResize="0"/>
          <p:nvPr/>
        </p:nvPicPr>
        <p:blipFill>
          <a:blip r:embed="rId3">
            <a:alphaModFix/>
          </a:blip>
          <a:stretch>
            <a:fillRect/>
          </a:stretch>
        </p:blipFill>
        <p:spPr>
          <a:xfrm>
            <a:off x="550250" y="1125875"/>
            <a:ext cx="4266185" cy="3586325"/>
          </a:xfrm>
          <a:prstGeom prst="rect">
            <a:avLst/>
          </a:prstGeom>
          <a:noFill/>
          <a:ln>
            <a:noFill/>
          </a:ln>
        </p:spPr>
      </p:pic>
      <p:sp>
        <p:nvSpPr>
          <p:cNvPr id="111" name="Google Shape;111;p18"/>
          <p:cNvSpPr txBox="1"/>
          <p:nvPr/>
        </p:nvSpPr>
        <p:spPr>
          <a:xfrm>
            <a:off x="4909150" y="2078163"/>
            <a:ext cx="3684600" cy="121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solidFill>
                  <a:srgbClr val="3C78D8"/>
                </a:solidFill>
              </a:rPr>
              <a:t>Satellite Map</a:t>
            </a:r>
            <a:r>
              <a:rPr i="1" lang="en">
                <a:solidFill>
                  <a:srgbClr val="3C78D8"/>
                </a:solidFill>
              </a:rPr>
              <a:t>, showing location where the offense occurred.</a:t>
            </a:r>
            <a:endParaRPr i="1">
              <a:solidFill>
                <a:srgbClr val="3C78D8"/>
              </a:solidFill>
            </a:endParaRPr>
          </a:p>
          <a:p>
            <a:pPr indent="0" lvl="0" marL="0" rtl="0" algn="ctr">
              <a:spcBef>
                <a:spcPts val="0"/>
              </a:spcBef>
              <a:spcAft>
                <a:spcPts val="0"/>
              </a:spcAft>
              <a:buNone/>
            </a:pPr>
            <a:r>
              <a:t/>
            </a:r>
            <a:endParaRPr i="1">
              <a:solidFill>
                <a:srgbClr val="3C78D8"/>
              </a:solidFill>
            </a:endParaRPr>
          </a:p>
          <a:p>
            <a:pPr indent="0" lvl="0" marL="0" rtl="0" algn="l">
              <a:spcBef>
                <a:spcPts val="0"/>
              </a:spcBef>
              <a:spcAft>
                <a:spcPts val="0"/>
              </a:spcAft>
              <a:buNone/>
            </a:pPr>
            <a:r>
              <a:rPr lang="en" sz="800">
                <a:solidFill>
                  <a:srgbClr val="5F6368"/>
                </a:solidFill>
              </a:rPr>
              <a:t>       The zip code allowed Kansas City police to determine how far and how  </a:t>
            </a:r>
            <a:endParaRPr sz="800">
              <a:solidFill>
                <a:srgbClr val="5F6368"/>
              </a:solidFill>
            </a:endParaRPr>
          </a:p>
          <a:p>
            <a:pPr indent="0" lvl="0" marL="0" rtl="0" algn="l">
              <a:lnSpc>
                <a:spcPct val="115000"/>
              </a:lnSpc>
              <a:spcBef>
                <a:spcPts val="0"/>
              </a:spcBef>
              <a:spcAft>
                <a:spcPts val="0"/>
              </a:spcAft>
              <a:buClr>
                <a:schemeClr val="dk1"/>
              </a:buClr>
              <a:buSzPts val="1100"/>
              <a:buFont typeface="Arial"/>
              <a:buNone/>
            </a:pPr>
            <a:r>
              <a:rPr lang="en" sz="800">
                <a:solidFill>
                  <a:srgbClr val="5F6368"/>
                </a:solidFill>
              </a:rPr>
              <a:t>        long take to get to the location where the offense was taken.</a:t>
            </a:r>
            <a:endParaRPr sz="800">
              <a:solidFill>
                <a:srgbClr val="5F6368"/>
              </a:solidFill>
            </a:endParaRPr>
          </a:p>
          <a:p>
            <a:pPr indent="0" lvl="0" marL="0" rtl="0" algn="l">
              <a:spcBef>
                <a:spcPts val="0"/>
              </a:spcBef>
              <a:spcAft>
                <a:spcPts val="0"/>
              </a:spcAft>
              <a:buNone/>
            </a:pPr>
            <a:r>
              <a:t/>
            </a:r>
            <a:endParaRPr sz="800">
              <a:solidFill>
                <a:srgbClr val="5F6368"/>
              </a:solidFill>
            </a:endParaRPr>
          </a:p>
        </p:txBody>
      </p:sp>
      <p:sp>
        <p:nvSpPr>
          <p:cNvPr id="112" name="Google Shape;112;p18"/>
          <p:cNvSpPr txBox="1"/>
          <p:nvPr/>
        </p:nvSpPr>
        <p:spPr>
          <a:xfrm>
            <a:off x="225200" y="4712200"/>
            <a:ext cx="5188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 The description of offense collected by National Incident Based Report System offense (IBRS)”</a:t>
            </a:r>
            <a:endParaRPr sz="800"/>
          </a:p>
        </p:txBody>
      </p:sp>
      <p:sp>
        <p:nvSpPr>
          <p:cNvPr id="113" name="Google Shape;113;p18"/>
          <p:cNvSpPr/>
          <p:nvPr/>
        </p:nvSpPr>
        <p:spPr>
          <a:xfrm>
            <a:off x="550250" y="933125"/>
            <a:ext cx="2010900" cy="84600"/>
          </a:xfrm>
          <a:prstGeom prst="rect">
            <a:avLst/>
          </a:prstGeom>
          <a:solidFill>
            <a:srgbClr val="CC0000"/>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
        <p:nvSpPr>
          <p:cNvPr id="114" name="Google Shape;114;p18"/>
          <p:cNvSpPr/>
          <p:nvPr/>
        </p:nvSpPr>
        <p:spPr>
          <a:xfrm>
            <a:off x="2561113" y="933125"/>
            <a:ext cx="2010900" cy="84600"/>
          </a:xfrm>
          <a:prstGeom prst="rect">
            <a:avLst/>
          </a:prstGeom>
          <a:solidFill>
            <a:srgbClr val="FFCC00"/>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
        <p:nvSpPr>
          <p:cNvPr id="115" name="Google Shape;115;p18"/>
          <p:cNvSpPr/>
          <p:nvPr/>
        </p:nvSpPr>
        <p:spPr>
          <a:xfrm>
            <a:off x="4571976" y="933125"/>
            <a:ext cx="2010900" cy="84600"/>
          </a:xfrm>
          <a:prstGeom prst="rect">
            <a:avLst/>
          </a:prstGeom>
          <a:solidFill>
            <a:srgbClr val="009900"/>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
        <p:nvSpPr>
          <p:cNvPr id="116" name="Google Shape;116;p18"/>
          <p:cNvSpPr/>
          <p:nvPr/>
        </p:nvSpPr>
        <p:spPr>
          <a:xfrm>
            <a:off x="6582839" y="933125"/>
            <a:ext cx="2010900" cy="84600"/>
          </a:xfrm>
          <a:prstGeom prst="rect">
            <a:avLst/>
          </a:prstGeom>
          <a:solidFill>
            <a:srgbClr val="3366FF"/>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pic>
        <p:nvPicPr>
          <p:cNvPr id="117" name="Google Shape;117;p18"/>
          <p:cNvPicPr preferRelativeResize="0"/>
          <p:nvPr/>
        </p:nvPicPr>
        <p:blipFill>
          <a:blip r:embed="rId4">
            <a:alphaModFix/>
          </a:blip>
          <a:stretch>
            <a:fillRect/>
          </a:stretch>
        </p:blipFill>
        <p:spPr>
          <a:xfrm>
            <a:off x="8550694" y="4831799"/>
            <a:ext cx="479332" cy="222099"/>
          </a:xfrm>
          <a:prstGeom prst="rect">
            <a:avLst/>
          </a:prstGeom>
          <a:noFill/>
          <a:ln>
            <a:noFill/>
          </a:ln>
        </p:spPr>
      </p:pic>
      <p:sp>
        <p:nvSpPr>
          <p:cNvPr id="118" name="Google Shape;118;p18"/>
          <p:cNvSpPr txBox="1"/>
          <p:nvPr>
            <p:ph type="title"/>
          </p:nvPr>
        </p:nvSpPr>
        <p:spPr>
          <a:xfrm>
            <a:off x="550250" y="360425"/>
            <a:ext cx="78891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2500"/>
              <a:t>MAP - VICTIMS OF DV</a:t>
            </a:r>
            <a:endParaRPr b="1" sz="2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9"/>
          <p:cNvSpPr txBox="1"/>
          <p:nvPr/>
        </p:nvSpPr>
        <p:spPr>
          <a:xfrm>
            <a:off x="225200" y="4712200"/>
            <a:ext cx="5188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 The description of offense collected by National Incident Based Report System offense (IBRS”</a:t>
            </a:r>
            <a:endParaRPr sz="800"/>
          </a:p>
        </p:txBody>
      </p:sp>
      <p:pic>
        <p:nvPicPr>
          <p:cNvPr id="124" name="Google Shape;124;p19"/>
          <p:cNvPicPr preferRelativeResize="0"/>
          <p:nvPr/>
        </p:nvPicPr>
        <p:blipFill>
          <a:blip r:embed="rId3">
            <a:alphaModFix/>
          </a:blip>
          <a:stretch>
            <a:fillRect/>
          </a:stretch>
        </p:blipFill>
        <p:spPr>
          <a:xfrm>
            <a:off x="550250" y="1096150"/>
            <a:ext cx="4021725" cy="3540396"/>
          </a:xfrm>
          <a:prstGeom prst="rect">
            <a:avLst/>
          </a:prstGeom>
          <a:noFill/>
          <a:ln>
            <a:noFill/>
          </a:ln>
        </p:spPr>
      </p:pic>
      <p:sp>
        <p:nvSpPr>
          <p:cNvPr id="125" name="Google Shape;125;p19"/>
          <p:cNvSpPr/>
          <p:nvPr/>
        </p:nvSpPr>
        <p:spPr>
          <a:xfrm>
            <a:off x="550250" y="933125"/>
            <a:ext cx="2010900" cy="84600"/>
          </a:xfrm>
          <a:prstGeom prst="rect">
            <a:avLst/>
          </a:prstGeom>
          <a:solidFill>
            <a:srgbClr val="CC0000"/>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
        <p:nvSpPr>
          <p:cNvPr id="126" name="Google Shape;126;p19"/>
          <p:cNvSpPr/>
          <p:nvPr/>
        </p:nvSpPr>
        <p:spPr>
          <a:xfrm>
            <a:off x="2561113" y="933125"/>
            <a:ext cx="2010900" cy="84600"/>
          </a:xfrm>
          <a:prstGeom prst="rect">
            <a:avLst/>
          </a:prstGeom>
          <a:solidFill>
            <a:srgbClr val="FFCC00"/>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
        <p:nvSpPr>
          <p:cNvPr id="127" name="Google Shape;127;p19"/>
          <p:cNvSpPr/>
          <p:nvPr/>
        </p:nvSpPr>
        <p:spPr>
          <a:xfrm>
            <a:off x="4571976" y="933125"/>
            <a:ext cx="2010900" cy="84600"/>
          </a:xfrm>
          <a:prstGeom prst="rect">
            <a:avLst/>
          </a:prstGeom>
          <a:solidFill>
            <a:srgbClr val="009900"/>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
        <p:nvSpPr>
          <p:cNvPr id="128" name="Google Shape;128;p19"/>
          <p:cNvSpPr/>
          <p:nvPr/>
        </p:nvSpPr>
        <p:spPr>
          <a:xfrm>
            <a:off x="6582839" y="933125"/>
            <a:ext cx="2010900" cy="84600"/>
          </a:xfrm>
          <a:prstGeom prst="rect">
            <a:avLst/>
          </a:prstGeom>
          <a:solidFill>
            <a:srgbClr val="3366FF"/>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pic>
        <p:nvPicPr>
          <p:cNvPr id="129" name="Google Shape;129;p19"/>
          <p:cNvPicPr preferRelativeResize="0"/>
          <p:nvPr/>
        </p:nvPicPr>
        <p:blipFill>
          <a:blip r:embed="rId4">
            <a:alphaModFix/>
          </a:blip>
          <a:stretch>
            <a:fillRect/>
          </a:stretch>
        </p:blipFill>
        <p:spPr>
          <a:xfrm>
            <a:off x="8550694" y="4831799"/>
            <a:ext cx="479332" cy="222099"/>
          </a:xfrm>
          <a:prstGeom prst="rect">
            <a:avLst/>
          </a:prstGeom>
          <a:noFill/>
          <a:ln>
            <a:noFill/>
          </a:ln>
        </p:spPr>
      </p:pic>
      <p:sp>
        <p:nvSpPr>
          <p:cNvPr id="130" name="Google Shape;130;p19"/>
          <p:cNvSpPr txBox="1"/>
          <p:nvPr>
            <p:ph type="title"/>
          </p:nvPr>
        </p:nvSpPr>
        <p:spPr>
          <a:xfrm>
            <a:off x="550250" y="360425"/>
            <a:ext cx="82821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2500"/>
              <a:t>BAR GRAPH DV BY GENDER AND AGE</a:t>
            </a:r>
            <a:endParaRPr b="1" sz="2500"/>
          </a:p>
        </p:txBody>
      </p:sp>
      <p:sp>
        <p:nvSpPr>
          <p:cNvPr id="131" name="Google Shape;131;p19"/>
          <p:cNvSpPr txBox="1"/>
          <p:nvPr/>
        </p:nvSpPr>
        <p:spPr>
          <a:xfrm>
            <a:off x="5649100" y="1881875"/>
            <a:ext cx="26703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solidFill>
                  <a:srgbClr val="3C78D8"/>
                </a:solidFill>
              </a:rPr>
              <a:t>Domestic Violence aggravated by Gender </a:t>
            </a:r>
            <a:endParaRPr i="1">
              <a:solidFill>
                <a:srgbClr val="3C78D8"/>
              </a:solidFill>
            </a:endParaRPr>
          </a:p>
          <a:p>
            <a:pPr indent="0" lvl="0" marL="0" rtl="0" algn="ctr">
              <a:spcBef>
                <a:spcPts val="0"/>
              </a:spcBef>
              <a:spcAft>
                <a:spcPts val="0"/>
              </a:spcAft>
              <a:buNone/>
            </a:pPr>
            <a:r>
              <a:t/>
            </a:r>
            <a:endParaRPr i="1">
              <a:solidFill>
                <a:srgbClr val="3C78D8"/>
              </a:solidFill>
            </a:endParaRPr>
          </a:p>
          <a:p>
            <a:pPr indent="0" lvl="0" marL="0" rtl="0" algn="l">
              <a:spcBef>
                <a:spcPts val="0"/>
              </a:spcBef>
              <a:spcAft>
                <a:spcPts val="0"/>
              </a:spcAft>
              <a:buNone/>
            </a:pPr>
            <a:r>
              <a:rPr lang="en" sz="1000">
                <a:solidFill>
                  <a:srgbClr val="5F6368"/>
                </a:solidFill>
              </a:rPr>
              <a:t>            group age between 18 and 25 </a:t>
            </a:r>
            <a:endParaRPr sz="1000">
              <a:solidFill>
                <a:srgbClr val="5F6368"/>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0"/>
          <p:cNvSpPr txBox="1"/>
          <p:nvPr/>
        </p:nvSpPr>
        <p:spPr>
          <a:xfrm>
            <a:off x="225200" y="4712200"/>
            <a:ext cx="5188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 The description of offense collected by National Incident Based Report System offense (IBRS”</a:t>
            </a:r>
            <a:endParaRPr sz="800"/>
          </a:p>
        </p:txBody>
      </p:sp>
      <p:sp>
        <p:nvSpPr>
          <p:cNvPr id="137" name="Google Shape;137;p20"/>
          <p:cNvSpPr txBox="1"/>
          <p:nvPr/>
        </p:nvSpPr>
        <p:spPr>
          <a:xfrm>
            <a:off x="5413700" y="1872875"/>
            <a:ext cx="26703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solidFill>
                  <a:srgbClr val="3C78D8"/>
                </a:solidFill>
              </a:rPr>
              <a:t>Domestic Violence aggravated by Race </a:t>
            </a:r>
            <a:r>
              <a:rPr i="1" lang="en">
                <a:solidFill>
                  <a:srgbClr val="3C78D8"/>
                </a:solidFill>
              </a:rPr>
              <a:t>and</a:t>
            </a:r>
            <a:r>
              <a:rPr i="1" lang="en">
                <a:solidFill>
                  <a:srgbClr val="3C78D8"/>
                </a:solidFill>
              </a:rPr>
              <a:t> </a:t>
            </a:r>
            <a:r>
              <a:rPr i="1" lang="en">
                <a:solidFill>
                  <a:srgbClr val="3C78D8"/>
                </a:solidFill>
              </a:rPr>
              <a:t>Gender </a:t>
            </a:r>
            <a:endParaRPr i="1">
              <a:solidFill>
                <a:srgbClr val="3C78D8"/>
              </a:solidFill>
            </a:endParaRPr>
          </a:p>
          <a:p>
            <a:pPr indent="0" lvl="0" marL="0" rtl="0" algn="ctr">
              <a:spcBef>
                <a:spcPts val="0"/>
              </a:spcBef>
              <a:spcAft>
                <a:spcPts val="0"/>
              </a:spcAft>
              <a:buNone/>
            </a:pPr>
            <a:r>
              <a:t/>
            </a:r>
            <a:endParaRPr i="1">
              <a:solidFill>
                <a:srgbClr val="3C78D8"/>
              </a:solidFill>
            </a:endParaRPr>
          </a:p>
          <a:p>
            <a:pPr indent="0" lvl="0" marL="0" rtl="0" algn="l">
              <a:spcBef>
                <a:spcPts val="0"/>
              </a:spcBef>
              <a:spcAft>
                <a:spcPts val="0"/>
              </a:spcAft>
              <a:buNone/>
            </a:pPr>
            <a:r>
              <a:rPr lang="en" sz="1000">
                <a:solidFill>
                  <a:srgbClr val="5F6368"/>
                </a:solidFill>
              </a:rPr>
              <a:t>            </a:t>
            </a:r>
            <a:r>
              <a:rPr lang="en" sz="1000">
                <a:solidFill>
                  <a:srgbClr val="5F6368"/>
                </a:solidFill>
              </a:rPr>
              <a:t>group age between 18 and 25 </a:t>
            </a:r>
            <a:endParaRPr sz="1000">
              <a:solidFill>
                <a:srgbClr val="5F6368"/>
              </a:solidFill>
            </a:endParaRPr>
          </a:p>
        </p:txBody>
      </p:sp>
      <p:sp>
        <p:nvSpPr>
          <p:cNvPr id="138" name="Google Shape;138;p20"/>
          <p:cNvSpPr/>
          <p:nvPr/>
        </p:nvSpPr>
        <p:spPr>
          <a:xfrm>
            <a:off x="550250" y="933125"/>
            <a:ext cx="2010900" cy="84600"/>
          </a:xfrm>
          <a:prstGeom prst="rect">
            <a:avLst/>
          </a:prstGeom>
          <a:solidFill>
            <a:srgbClr val="CC0000"/>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
        <p:nvSpPr>
          <p:cNvPr id="139" name="Google Shape;139;p20"/>
          <p:cNvSpPr/>
          <p:nvPr/>
        </p:nvSpPr>
        <p:spPr>
          <a:xfrm>
            <a:off x="2561113" y="933125"/>
            <a:ext cx="2010900" cy="84600"/>
          </a:xfrm>
          <a:prstGeom prst="rect">
            <a:avLst/>
          </a:prstGeom>
          <a:solidFill>
            <a:srgbClr val="FFCC00"/>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
        <p:nvSpPr>
          <p:cNvPr id="140" name="Google Shape;140;p20"/>
          <p:cNvSpPr/>
          <p:nvPr/>
        </p:nvSpPr>
        <p:spPr>
          <a:xfrm>
            <a:off x="4571976" y="933125"/>
            <a:ext cx="2010900" cy="84600"/>
          </a:xfrm>
          <a:prstGeom prst="rect">
            <a:avLst/>
          </a:prstGeom>
          <a:solidFill>
            <a:srgbClr val="009900"/>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
        <p:nvSpPr>
          <p:cNvPr id="141" name="Google Shape;141;p20"/>
          <p:cNvSpPr/>
          <p:nvPr/>
        </p:nvSpPr>
        <p:spPr>
          <a:xfrm>
            <a:off x="6582839" y="933125"/>
            <a:ext cx="2010900" cy="84600"/>
          </a:xfrm>
          <a:prstGeom prst="rect">
            <a:avLst/>
          </a:prstGeom>
          <a:solidFill>
            <a:srgbClr val="3366FF"/>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pic>
        <p:nvPicPr>
          <p:cNvPr id="142" name="Google Shape;142;p20"/>
          <p:cNvPicPr preferRelativeResize="0"/>
          <p:nvPr/>
        </p:nvPicPr>
        <p:blipFill>
          <a:blip r:embed="rId3">
            <a:alphaModFix/>
          </a:blip>
          <a:stretch>
            <a:fillRect/>
          </a:stretch>
        </p:blipFill>
        <p:spPr>
          <a:xfrm>
            <a:off x="8550694" y="4831799"/>
            <a:ext cx="479332" cy="222099"/>
          </a:xfrm>
          <a:prstGeom prst="rect">
            <a:avLst/>
          </a:prstGeom>
          <a:noFill/>
          <a:ln>
            <a:noFill/>
          </a:ln>
        </p:spPr>
      </p:pic>
      <p:sp>
        <p:nvSpPr>
          <p:cNvPr id="143" name="Google Shape;143;p20"/>
          <p:cNvSpPr txBox="1"/>
          <p:nvPr>
            <p:ph type="title"/>
          </p:nvPr>
        </p:nvSpPr>
        <p:spPr>
          <a:xfrm>
            <a:off x="550250" y="360425"/>
            <a:ext cx="82821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2500"/>
              <a:t>BAR GRAPH - DV BY GENDER, RACE</a:t>
            </a:r>
            <a:endParaRPr b="1" sz="2500"/>
          </a:p>
        </p:txBody>
      </p:sp>
      <p:pic>
        <p:nvPicPr>
          <p:cNvPr id="144" name="Google Shape;144;p20"/>
          <p:cNvPicPr preferRelativeResize="0"/>
          <p:nvPr/>
        </p:nvPicPr>
        <p:blipFill>
          <a:blip r:embed="rId4">
            <a:alphaModFix/>
          </a:blip>
          <a:stretch>
            <a:fillRect/>
          </a:stretch>
        </p:blipFill>
        <p:spPr>
          <a:xfrm>
            <a:off x="1183725" y="1142675"/>
            <a:ext cx="1377426" cy="3235148"/>
          </a:xfrm>
          <a:prstGeom prst="rect">
            <a:avLst/>
          </a:prstGeom>
          <a:noFill/>
          <a:ln>
            <a:noFill/>
          </a:ln>
        </p:spPr>
      </p:pic>
      <p:pic>
        <p:nvPicPr>
          <p:cNvPr id="145" name="Google Shape;145;p20"/>
          <p:cNvPicPr preferRelativeResize="0"/>
          <p:nvPr/>
        </p:nvPicPr>
        <p:blipFill>
          <a:blip r:embed="rId5">
            <a:alphaModFix/>
          </a:blip>
          <a:stretch>
            <a:fillRect/>
          </a:stretch>
        </p:blipFill>
        <p:spPr>
          <a:xfrm>
            <a:off x="936875" y="3415500"/>
            <a:ext cx="288975" cy="875675"/>
          </a:xfrm>
          <a:prstGeom prst="rect">
            <a:avLst/>
          </a:prstGeom>
          <a:noFill/>
          <a:ln>
            <a:noFill/>
          </a:ln>
        </p:spPr>
      </p:pic>
      <p:pic>
        <p:nvPicPr>
          <p:cNvPr id="146" name="Google Shape;146;p20"/>
          <p:cNvPicPr preferRelativeResize="0"/>
          <p:nvPr/>
        </p:nvPicPr>
        <p:blipFill>
          <a:blip r:embed="rId6">
            <a:alphaModFix/>
          </a:blip>
          <a:stretch>
            <a:fillRect/>
          </a:stretch>
        </p:blipFill>
        <p:spPr>
          <a:xfrm>
            <a:off x="2957450" y="3761450"/>
            <a:ext cx="479325" cy="529725"/>
          </a:xfrm>
          <a:prstGeom prst="rect">
            <a:avLst/>
          </a:prstGeom>
          <a:noFill/>
          <a:ln>
            <a:noFill/>
          </a:ln>
        </p:spPr>
      </p:pic>
      <p:pic>
        <p:nvPicPr>
          <p:cNvPr id="147" name="Google Shape;147;p20"/>
          <p:cNvPicPr preferRelativeResize="0"/>
          <p:nvPr/>
        </p:nvPicPr>
        <p:blipFill>
          <a:blip r:embed="rId7">
            <a:alphaModFix/>
          </a:blip>
          <a:stretch>
            <a:fillRect/>
          </a:stretch>
        </p:blipFill>
        <p:spPr>
          <a:xfrm>
            <a:off x="3491650" y="1142675"/>
            <a:ext cx="1309550" cy="32351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1"/>
          <p:cNvSpPr txBox="1"/>
          <p:nvPr>
            <p:ph type="title"/>
          </p:nvPr>
        </p:nvSpPr>
        <p:spPr>
          <a:xfrm>
            <a:off x="550250" y="360425"/>
            <a:ext cx="8282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CRIME TYPES</a:t>
            </a:r>
            <a:endParaRPr b="1"/>
          </a:p>
        </p:txBody>
      </p:sp>
      <p:sp>
        <p:nvSpPr>
          <p:cNvPr id="153" name="Google Shape;153;p21"/>
          <p:cNvSpPr txBox="1"/>
          <p:nvPr>
            <p:ph idx="1" type="body"/>
          </p:nvPr>
        </p:nvSpPr>
        <p:spPr>
          <a:xfrm>
            <a:off x="550200" y="1439575"/>
            <a:ext cx="8282100" cy="31293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a:p>
        </p:txBody>
      </p:sp>
      <p:sp>
        <p:nvSpPr>
          <p:cNvPr id="154" name="Google Shape;154;p21"/>
          <p:cNvSpPr txBox="1"/>
          <p:nvPr/>
        </p:nvSpPr>
        <p:spPr>
          <a:xfrm>
            <a:off x="5839725" y="1615075"/>
            <a:ext cx="2754000" cy="3024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2400"/>
          </a:p>
          <a:p>
            <a:pPr indent="0" lvl="0" marL="0" rtl="0" algn="ctr">
              <a:spcBef>
                <a:spcPts val="0"/>
              </a:spcBef>
              <a:spcAft>
                <a:spcPts val="0"/>
              </a:spcAft>
              <a:buNone/>
            </a:pPr>
            <a:r>
              <a:t/>
            </a:r>
            <a:endParaRPr i="1" sz="2400"/>
          </a:p>
          <a:p>
            <a:pPr indent="0" lvl="0" marL="0" rtl="0" algn="ctr">
              <a:spcBef>
                <a:spcPts val="0"/>
              </a:spcBef>
              <a:spcAft>
                <a:spcPts val="0"/>
              </a:spcAft>
              <a:buNone/>
            </a:pPr>
            <a:r>
              <a:rPr i="1" lang="en">
                <a:solidFill>
                  <a:srgbClr val="3C78D8"/>
                </a:solidFill>
              </a:rPr>
              <a:t>Simple Assault</a:t>
            </a:r>
            <a:endParaRPr i="1">
              <a:solidFill>
                <a:srgbClr val="3C78D8"/>
              </a:solidFill>
            </a:endParaRPr>
          </a:p>
          <a:p>
            <a:pPr indent="0" lvl="0" marL="0" rtl="0" algn="ctr">
              <a:spcBef>
                <a:spcPts val="0"/>
              </a:spcBef>
              <a:spcAft>
                <a:spcPts val="0"/>
              </a:spcAft>
              <a:buNone/>
            </a:pPr>
            <a:r>
              <a:rPr lang="en" sz="1050">
                <a:solidFill>
                  <a:srgbClr val="4D5156"/>
                </a:solidFill>
                <a:highlight>
                  <a:srgbClr val="FFFFFF"/>
                </a:highlight>
              </a:rPr>
              <a:t> </a:t>
            </a:r>
            <a:r>
              <a:rPr lang="en" sz="800">
                <a:solidFill>
                  <a:srgbClr val="5F6368"/>
                </a:solidFill>
              </a:rPr>
              <a:t>an act intended to arouse fear in a victim, </a:t>
            </a:r>
            <a:endParaRPr sz="800">
              <a:solidFill>
                <a:srgbClr val="5F6368"/>
              </a:solidFill>
            </a:endParaRPr>
          </a:p>
          <a:p>
            <a:pPr indent="0" lvl="0" marL="0" rtl="0" algn="ctr">
              <a:spcBef>
                <a:spcPts val="0"/>
              </a:spcBef>
              <a:spcAft>
                <a:spcPts val="0"/>
              </a:spcAft>
              <a:buNone/>
            </a:pPr>
            <a:r>
              <a:rPr lang="en" sz="800">
                <a:solidFill>
                  <a:srgbClr val="5F6368"/>
                </a:solidFill>
              </a:rPr>
              <a:t>but doesn’t have</a:t>
            </a:r>
            <a:r>
              <a:rPr lang="en" sz="800">
                <a:solidFill>
                  <a:srgbClr val="4D5156"/>
                </a:solidFill>
                <a:highlight>
                  <a:srgbClr val="FFFFFF"/>
                </a:highlight>
              </a:rPr>
              <a:t> to involve physical contact.</a:t>
            </a:r>
            <a:endParaRPr i="1" sz="2400">
              <a:solidFill>
                <a:srgbClr val="0000FF"/>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a:p>
            <a:pPr indent="457200" lvl="0" marL="0" rtl="0" algn="l">
              <a:spcBef>
                <a:spcPts val="0"/>
              </a:spcBef>
              <a:spcAft>
                <a:spcPts val="0"/>
              </a:spcAft>
              <a:buNone/>
            </a:pPr>
            <a:r>
              <a:rPr lang="en" sz="800"/>
              <a:t>       </a:t>
            </a:r>
            <a:r>
              <a:rPr lang="en" sz="800">
                <a:solidFill>
                  <a:srgbClr val="999999"/>
                </a:solidFill>
              </a:rPr>
              <a:t>Exploratory Data Analysis on SA</a:t>
            </a:r>
            <a:endParaRPr sz="800">
              <a:solidFill>
                <a:srgbClr val="999999"/>
              </a:solidFill>
            </a:endParaRPr>
          </a:p>
        </p:txBody>
      </p:sp>
      <p:sp>
        <p:nvSpPr>
          <p:cNvPr id="155" name="Google Shape;155;p21"/>
          <p:cNvSpPr/>
          <p:nvPr/>
        </p:nvSpPr>
        <p:spPr>
          <a:xfrm>
            <a:off x="550250" y="933125"/>
            <a:ext cx="2010900" cy="84600"/>
          </a:xfrm>
          <a:prstGeom prst="rect">
            <a:avLst/>
          </a:prstGeom>
          <a:solidFill>
            <a:srgbClr val="CC0000"/>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
        <p:nvSpPr>
          <p:cNvPr id="156" name="Google Shape;156;p21"/>
          <p:cNvSpPr/>
          <p:nvPr/>
        </p:nvSpPr>
        <p:spPr>
          <a:xfrm>
            <a:off x="2561113" y="933125"/>
            <a:ext cx="2010900" cy="84600"/>
          </a:xfrm>
          <a:prstGeom prst="rect">
            <a:avLst/>
          </a:prstGeom>
          <a:solidFill>
            <a:srgbClr val="FFCC00"/>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
        <p:nvSpPr>
          <p:cNvPr id="157" name="Google Shape;157;p21"/>
          <p:cNvSpPr/>
          <p:nvPr/>
        </p:nvSpPr>
        <p:spPr>
          <a:xfrm>
            <a:off x="4571976" y="933125"/>
            <a:ext cx="2010900" cy="84600"/>
          </a:xfrm>
          <a:prstGeom prst="rect">
            <a:avLst/>
          </a:prstGeom>
          <a:solidFill>
            <a:srgbClr val="009900"/>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sp>
        <p:nvSpPr>
          <p:cNvPr id="158" name="Google Shape;158;p21"/>
          <p:cNvSpPr/>
          <p:nvPr/>
        </p:nvSpPr>
        <p:spPr>
          <a:xfrm>
            <a:off x="6582839" y="933125"/>
            <a:ext cx="2010900" cy="84600"/>
          </a:xfrm>
          <a:prstGeom prst="rect">
            <a:avLst/>
          </a:prstGeom>
          <a:solidFill>
            <a:srgbClr val="3366FF"/>
          </a:solidFill>
          <a:ln>
            <a:noFill/>
          </a:ln>
        </p:spPr>
        <p:txBody>
          <a:bodyPr anchorCtr="0" anchor="ctr" bIns="68575" lIns="155425" spcFirstLastPara="1" rIns="68575" wrap="square" tIns="68575">
            <a:noAutofit/>
          </a:bodyPr>
          <a:lstStyle/>
          <a:p>
            <a:pPr indent="0" lvl="0" marL="0" marR="0" rtl="0" algn="ctr">
              <a:lnSpc>
                <a:spcPct val="100000"/>
              </a:lnSpc>
              <a:spcBef>
                <a:spcPts val="0"/>
              </a:spcBef>
              <a:spcAft>
                <a:spcPts val="0"/>
              </a:spcAft>
              <a:buNone/>
            </a:pPr>
            <a:r>
              <a:t/>
            </a:r>
            <a:endParaRPr b="1" sz="1800">
              <a:solidFill>
                <a:srgbClr val="FFFFFF"/>
              </a:solidFill>
              <a:latin typeface="Proxima Nova"/>
              <a:ea typeface="Proxima Nova"/>
              <a:cs typeface="Proxima Nova"/>
              <a:sym typeface="Proxima Nova"/>
            </a:endParaRPr>
          </a:p>
        </p:txBody>
      </p:sp>
      <p:cxnSp>
        <p:nvCxnSpPr>
          <p:cNvPr id="159" name="Google Shape;159;p21"/>
          <p:cNvCxnSpPr/>
          <p:nvPr/>
        </p:nvCxnSpPr>
        <p:spPr>
          <a:xfrm>
            <a:off x="8182600" y="4460050"/>
            <a:ext cx="368100" cy="5700"/>
          </a:xfrm>
          <a:prstGeom prst="straightConnector1">
            <a:avLst/>
          </a:prstGeom>
          <a:noFill/>
          <a:ln cap="flat" cmpd="sng" w="9525">
            <a:solidFill>
              <a:srgbClr val="B7B7B7"/>
            </a:solidFill>
            <a:prstDash val="solid"/>
            <a:round/>
            <a:headEnd len="med" w="med" type="none"/>
            <a:tailEnd len="med" w="med" type="triangle"/>
          </a:ln>
        </p:spPr>
      </p:cxnSp>
      <p:pic>
        <p:nvPicPr>
          <p:cNvPr id="160" name="Google Shape;160;p21"/>
          <p:cNvPicPr preferRelativeResize="0"/>
          <p:nvPr/>
        </p:nvPicPr>
        <p:blipFill>
          <a:blip r:embed="rId3">
            <a:alphaModFix/>
          </a:blip>
          <a:stretch>
            <a:fillRect/>
          </a:stretch>
        </p:blipFill>
        <p:spPr>
          <a:xfrm>
            <a:off x="8550694" y="4831799"/>
            <a:ext cx="479332" cy="222099"/>
          </a:xfrm>
          <a:prstGeom prst="rect">
            <a:avLst/>
          </a:prstGeom>
          <a:noFill/>
          <a:ln>
            <a:noFill/>
          </a:ln>
        </p:spPr>
      </p:pic>
      <p:pic>
        <p:nvPicPr>
          <p:cNvPr id="161" name="Google Shape;161;p21"/>
          <p:cNvPicPr preferRelativeResize="0"/>
          <p:nvPr/>
        </p:nvPicPr>
        <p:blipFill>
          <a:blip r:embed="rId4">
            <a:alphaModFix/>
          </a:blip>
          <a:stretch>
            <a:fillRect/>
          </a:stretch>
        </p:blipFill>
        <p:spPr>
          <a:xfrm>
            <a:off x="550250" y="1439575"/>
            <a:ext cx="5217916" cy="3129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